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83" r:id="rId3"/>
    <p:sldId id="260" r:id="rId4"/>
    <p:sldId id="258" r:id="rId5"/>
    <p:sldId id="267" r:id="rId6"/>
    <p:sldId id="272" r:id="rId7"/>
    <p:sldId id="273" r:id="rId8"/>
    <p:sldId id="284" r:id="rId9"/>
    <p:sldId id="285" r:id="rId10"/>
    <p:sldId id="286" r:id="rId11"/>
    <p:sldId id="274" r:id="rId12"/>
    <p:sldId id="287" r:id="rId13"/>
    <p:sldId id="275" r:id="rId14"/>
    <p:sldId id="289" r:id="rId15"/>
    <p:sldId id="276" r:id="rId16"/>
    <p:sldId id="288" r:id="rId17"/>
    <p:sldId id="277" r:id="rId18"/>
    <p:sldId id="262" r:id="rId19"/>
    <p:sldId id="290" r:id="rId20"/>
    <p:sldId id="291" r:id="rId21"/>
    <p:sldId id="292" r:id="rId22"/>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t>10/24/2023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6113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4310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10/24/2023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3487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10/24/2023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48326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10/24/2023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4741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0650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0370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40648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pPr/>
              <a:t>10/24/2023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2151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9262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10/24/2023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76267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33299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909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8492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12460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92953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90304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10/24/2023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9598919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F469C-9DDF-4E18-8512-BEFEFB739A10}"/>
              </a:ext>
            </a:extLst>
          </p:cNvPr>
          <p:cNvSpPr>
            <a:spLocks noGrp="1"/>
          </p:cNvSpPr>
          <p:nvPr>
            <p:ph type="ctrTitle"/>
          </p:nvPr>
        </p:nvSpPr>
        <p:spPr>
          <a:xfrm>
            <a:off x="1371600" y="1803405"/>
            <a:ext cx="10165976" cy="1825096"/>
          </a:xfrm>
        </p:spPr>
        <p:txBody>
          <a:bodyPr>
            <a:normAutofit/>
          </a:bodyPr>
          <a:lstStyle/>
          <a:p>
            <a:r>
              <a:rPr lang="en-US" sz="4000" dirty="0"/>
              <a:t>The Reading curriculum -Post RWI</a:t>
            </a:r>
          </a:p>
        </p:txBody>
      </p:sp>
      <p:sp>
        <p:nvSpPr>
          <p:cNvPr id="3" name="Subtitle 2">
            <a:extLst>
              <a:ext uri="{FF2B5EF4-FFF2-40B4-BE49-F238E27FC236}">
                <a16:creationId xmlns:a16="http://schemas.microsoft.com/office/drawing/2014/main" id="{223D348D-D914-451E-A64A-A22DEDBAD2BB}"/>
              </a:ext>
            </a:extLst>
          </p:cNvPr>
          <p:cNvSpPr>
            <a:spLocks noGrp="1"/>
          </p:cNvSpPr>
          <p:nvPr>
            <p:ph type="subTitle" idx="1"/>
          </p:nvPr>
        </p:nvSpPr>
        <p:spPr/>
        <p:txBody>
          <a:bodyPr/>
          <a:lstStyle/>
          <a:p>
            <a:r>
              <a:rPr lang="en-US" dirty="0"/>
              <a:t>Pollington-Balne CE Primary School – Y2 to Y6</a:t>
            </a:r>
          </a:p>
        </p:txBody>
      </p:sp>
    </p:spTree>
    <p:extLst>
      <p:ext uri="{BB962C8B-B14F-4D97-AF65-F5344CB8AC3E}">
        <p14:creationId xmlns:p14="http://schemas.microsoft.com/office/powerpoint/2010/main" val="3845931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843A-0306-43BD-A9B5-9EB952FEA538}"/>
              </a:ext>
            </a:extLst>
          </p:cNvPr>
          <p:cNvSpPr>
            <a:spLocks noGrp="1"/>
          </p:cNvSpPr>
          <p:nvPr>
            <p:ph type="title"/>
          </p:nvPr>
        </p:nvSpPr>
        <p:spPr/>
        <p:txBody>
          <a:bodyPr/>
          <a:lstStyle/>
          <a:p>
            <a:r>
              <a:rPr lang="en-GB" dirty="0"/>
              <a:t>Inference – an example</a:t>
            </a:r>
          </a:p>
        </p:txBody>
      </p:sp>
      <p:sp>
        <p:nvSpPr>
          <p:cNvPr id="3" name="Content Placeholder 2">
            <a:extLst>
              <a:ext uri="{FF2B5EF4-FFF2-40B4-BE49-F238E27FC236}">
                <a16:creationId xmlns:a16="http://schemas.microsoft.com/office/drawing/2014/main" id="{B73D293C-6272-4B30-8159-DA1440F29591}"/>
              </a:ext>
            </a:extLst>
          </p:cNvPr>
          <p:cNvSpPr>
            <a:spLocks noGrp="1"/>
          </p:cNvSpPr>
          <p:nvPr>
            <p:ph idx="1"/>
          </p:nvPr>
        </p:nvSpPr>
        <p:spPr/>
        <p:txBody>
          <a:bodyPr/>
          <a:lstStyle/>
          <a:p>
            <a:pPr marL="0" indent="0">
              <a:buNone/>
            </a:pPr>
            <a:r>
              <a:rPr lang="en-GB" dirty="0"/>
              <a:t>Quickly </a:t>
            </a:r>
            <a:r>
              <a:rPr lang="en-GB" dirty="0">
                <a:highlight>
                  <a:srgbClr val="00FFFF"/>
                </a:highlight>
              </a:rPr>
              <a:t>putting up his umbrella</a:t>
            </a:r>
            <a:r>
              <a:rPr lang="en-GB" dirty="0"/>
              <a:t>, Derek </a:t>
            </a:r>
            <a:r>
              <a:rPr lang="en-GB" dirty="0">
                <a:highlight>
                  <a:srgbClr val="00FFFF"/>
                </a:highlight>
              </a:rPr>
              <a:t>splashed through the growing puddles</a:t>
            </a:r>
            <a:r>
              <a:rPr lang="en-GB" dirty="0"/>
              <a:t>, as all around him the street lights flickered on one after the other, after the other.</a:t>
            </a:r>
          </a:p>
          <a:p>
            <a:pPr marL="0" indent="0">
              <a:buNone/>
            </a:pPr>
            <a:endParaRPr lang="en-GB" dirty="0"/>
          </a:p>
          <a:p>
            <a:pPr marL="0" indent="0">
              <a:buNone/>
            </a:pPr>
            <a:r>
              <a:rPr lang="en-GB" dirty="0"/>
              <a:t>Q1. What time of day is it in the text?</a:t>
            </a:r>
          </a:p>
          <a:p>
            <a:pPr marL="0" indent="0">
              <a:buNone/>
            </a:pPr>
            <a:endParaRPr lang="en-GB" dirty="0"/>
          </a:p>
          <a:p>
            <a:pPr marL="0" indent="0">
              <a:buNone/>
            </a:pPr>
            <a:r>
              <a:rPr lang="en-GB" dirty="0"/>
              <a:t>Q2. </a:t>
            </a:r>
            <a:r>
              <a:rPr lang="en-GB" dirty="0">
                <a:highlight>
                  <a:srgbClr val="00FFFF"/>
                </a:highlight>
              </a:rPr>
              <a:t>What is the weather doing?</a:t>
            </a:r>
          </a:p>
        </p:txBody>
      </p:sp>
    </p:spTree>
    <p:extLst>
      <p:ext uri="{BB962C8B-B14F-4D97-AF65-F5344CB8AC3E}">
        <p14:creationId xmlns:p14="http://schemas.microsoft.com/office/powerpoint/2010/main" val="2437370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F8736-81C7-4919-BDFC-F564326B665E}"/>
              </a:ext>
            </a:extLst>
          </p:cNvPr>
          <p:cNvSpPr>
            <a:spLocks noGrp="1"/>
          </p:cNvSpPr>
          <p:nvPr>
            <p:ph type="title"/>
          </p:nvPr>
        </p:nvSpPr>
        <p:spPr/>
        <p:txBody>
          <a:bodyPr/>
          <a:lstStyle/>
          <a:p>
            <a:r>
              <a:rPr lang="en-US" dirty="0"/>
              <a:t>3: Prediction Skills</a:t>
            </a:r>
            <a:endParaRPr lang="en-GB" dirty="0"/>
          </a:p>
        </p:txBody>
      </p:sp>
      <p:sp>
        <p:nvSpPr>
          <p:cNvPr id="3" name="Content Placeholder 2">
            <a:extLst>
              <a:ext uri="{FF2B5EF4-FFF2-40B4-BE49-F238E27FC236}">
                <a16:creationId xmlns:a16="http://schemas.microsoft.com/office/drawing/2014/main" id="{CEFEE8CD-5B56-4BDC-ADA2-5056E0DD96AA}"/>
              </a:ext>
            </a:extLst>
          </p:cNvPr>
          <p:cNvSpPr>
            <a:spLocks noGrp="1"/>
          </p:cNvSpPr>
          <p:nvPr>
            <p:ph idx="1"/>
          </p:nvPr>
        </p:nvSpPr>
        <p:spPr/>
        <p:txBody>
          <a:bodyPr/>
          <a:lstStyle/>
          <a:p>
            <a:r>
              <a:rPr lang="en-US" dirty="0"/>
              <a:t>Prediction is using the clues from a text to suggest what may happen next, what events may take place or how a character may behave. </a:t>
            </a:r>
          </a:p>
          <a:p>
            <a:pPr marL="0" indent="0">
              <a:buNone/>
            </a:pPr>
            <a:endParaRPr lang="en-US" dirty="0"/>
          </a:p>
          <a:p>
            <a:r>
              <a:rPr lang="en-US" dirty="0"/>
              <a:t>When develop our prediction skills, we are teaching the children to make connections between prior knowledge and the text.</a:t>
            </a:r>
          </a:p>
          <a:p>
            <a:endParaRPr lang="en-US" dirty="0"/>
          </a:p>
          <a:p>
            <a:r>
              <a:rPr lang="en-US" dirty="0"/>
              <a:t>Once children are confident with the language and the hidden information it is easier for them to be detectives and make predictions justifying their ideas. Children are encouraged to articulate their predictions giving evidence to support these.</a:t>
            </a:r>
            <a:endParaRPr lang="en-GB" dirty="0"/>
          </a:p>
        </p:txBody>
      </p:sp>
    </p:spTree>
    <p:extLst>
      <p:ext uri="{BB962C8B-B14F-4D97-AF65-F5344CB8AC3E}">
        <p14:creationId xmlns:p14="http://schemas.microsoft.com/office/powerpoint/2010/main" val="3618958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843A-0306-43BD-A9B5-9EB952FEA538}"/>
              </a:ext>
            </a:extLst>
          </p:cNvPr>
          <p:cNvSpPr>
            <a:spLocks noGrp="1"/>
          </p:cNvSpPr>
          <p:nvPr>
            <p:ph type="title"/>
          </p:nvPr>
        </p:nvSpPr>
        <p:spPr/>
        <p:txBody>
          <a:bodyPr/>
          <a:lstStyle/>
          <a:p>
            <a:r>
              <a:rPr lang="en-GB" dirty="0"/>
              <a:t>prediction – an example</a:t>
            </a:r>
          </a:p>
        </p:txBody>
      </p:sp>
      <p:sp>
        <p:nvSpPr>
          <p:cNvPr id="3" name="Content Placeholder 2">
            <a:extLst>
              <a:ext uri="{FF2B5EF4-FFF2-40B4-BE49-F238E27FC236}">
                <a16:creationId xmlns:a16="http://schemas.microsoft.com/office/drawing/2014/main" id="{B73D293C-6272-4B30-8159-DA1440F29591}"/>
              </a:ext>
            </a:extLst>
          </p:cNvPr>
          <p:cNvSpPr>
            <a:spLocks noGrp="1"/>
          </p:cNvSpPr>
          <p:nvPr>
            <p:ph idx="1"/>
          </p:nvPr>
        </p:nvSpPr>
        <p:spPr/>
        <p:txBody>
          <a:bodyPr/>
          <a:lstStyle/>
          <a:p>
            <a:pPr marL="0" indent="0">
              <a:buNone/>
            </a:pPr>
            <a:r>
              <a:rPr lang="en-GB" dirty="0"/>
              <a:t>Quickly putting up his umbrella, Derek splashed through the growing puddles, as all around him the street lights flickered on one after the other, after the other.</a:t>
            </a:r>
          </a:p>
          <a:p>
            <a:pPr marL="0" indent="0">
              <a:buNone/>
            </a:pPr>
            <a:endParaRPr lang="en-GB" dirty="0"/>
          </a:p>
          <a:p>
            <a:pPr marL="0" indent="0">
              <a:buNone/>
            </a:pPr>
            <a:r>
              <a:rPr lang="en-GB" dirty="0"/>
              <a:t>Q1. How do you think Derek might be feeling? Give evidence from the text.</a:t>
            </a:r>
          </a:p>
        </p:txBody>
      </p:sp>
    </p:spTree>
    <p:extLst>
      <p:ext uri="{BB962C8B-B14F-4D97-AF65-F5344CB8AC3E}">
        <p14:creationId xmlns:p14="http://schemas.microsoft.com/office/powerpoint/2010/main" val="2254773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BD8B7-E100-4B26-9BFA-0FEC2FF91550}"/>
              </a:ext>
            </a:extLst>
          </p:cNvPr>
          <p:cNvSpPr>
            <a:spLocks noGrp="1"/>
          </p:cNvSpPr>
          <p:nvPr>
            <p:ph type="title"/>
          </p:nvPr>
        </p:nvSpPr>
        <p:spPr/>
        <p:txBody>
          <a:bodyPr/>
          <a:lstStyle/>
          <a:p>
            <a:r>
              <a:rPr lang="en-US" dirty="0"/>
              <a:t>4: Explaining skills </a:t>
            </a:r>
            <a:endParaRPr lang="en-GB" dirty="0"/>
          </a:p>
        </p:txBody>
      </p:sp>
      <p:sp>
        <p:nvSpPr>
          <p:cNvPr id="3" name="Content Placeholder 2">
            <a:extLst>
              <a:ext uri="{FF2B5EF4-FFF2-40B4-BE49-F238E27FC236}">
                <a16:creationId xmlns:a16="http://schemas.microsoft.com/office/drawing/2014/main" id="{F44F144A-3477-469D-935B-EEB7C79C901B}"/>
              </a:ext>
            </a:extLst>
          </p:cNvPr>
          <p:cNvSpPr>
            <a:spLocks noGrp="1"/>
          </p:cNvSpPr>
          <p:nvPr>
            <p:ph idx="1"/>
          </p:nvPr>
        </p:nvSpPr>
        <p:spPr/>
        <p:txBody>
          <a:bodyPr/>
          <a:lstStyle/>
          <a:p>
            <a:r>
              <a:rPr lang="en-US" dirty="0"/>
              <a:t>Children are taught to give opinions about a text, event or character by giving examples from the text to ‘prove’ their point!</a:t>
            </a:r>
            <a:endParaRPr lang="en-GB" dirty="0"/>
          </a:p>
        </p:txBody>
      </p:sp>
    </p:spTree>
    <p:extLst>
      <p:ext uri="{BB962C8B-B14F-4D97-AF65-F5344CB8AC3E}">
        <p14:creationId xmlns:p14="http://schemas.microsoft.com/office/powerpoint/2010/main" val="1627359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843A-0306-43BD-A9B5-9EB952FEA538}"/>
              </a:ext>
            </a:extLst>
          </p:cNvPr>
          <p:cNvSpPr>
            <a:spLocks noGrp="1"/>
          </p:cNvSpPr>
          <p:nvPr>
            <p:ph type="title"/>
          </p:nvPr>
        </p:nvSpPr>
        <p:spPr/>
        <p:txBody>
          <a:bodyPr/>
          <a:lstStyle/>
          <a:p>
            <a:r>
              <a:rPr lang="en-GB" dirty="0" err="1"/>
              <a:t>EXPlain</a:t>
            </a:r>
            <a:r>
              <a:rPr lang="en-GB" dirty="0"/>
              <a:t> – an example</a:t>
            </a:r>
          </a:p>
        </p:txBody>
      </p:sp>
      <p:sp>
        <p:nvSpPr>
          <p:cNvPr id="3" name="Content Placeholder 2">
            <a:extLst>
              <a:ext uri="{FF2B5EF4-FFF2-40B4-BE49-F238E27FC236}">
                <a16:creationId xmlns:a16="http://schemas.microsoft.com/office/drawing/2014/main" id="{B73D293C-6272-4B30-8159-DA1440F29591}"/>
              </a:ext>
            </a:extLst>
          </p:cNvPr>
          <p:cNvSpPr>
            <a:spLocks noGrp="1"/>
          </p:cNvSpPr>
          <p:nvPr>
            <p:ph idx="1"/>
          </p:nvPr>
        </p:nvSpPr>
        <p:spPr/>
        <p:txBody>
          <a:bodyPr/>
          <a:lstStyle/>
          <a:p>
            <a:pPr marL="0" indent="0">
              <a:buNone/>
            </a:pPr>
            <a:r>
              <a:rPr lang="en-GB" dirty="0"/>
              <a:t>Quickly putting up his umbrella, Derek splashed through the growing puddles, as all around him the street lights flickered on one after the other, after the other.</a:t>
            </a:r>
          </a:p>
          <a:p>
            <a:pPr marL="0" indent="0">
              <a:buNone/>
            </a:pPr>
            <a:endParaRPr lang="en-GB" dirty="0"/>
          </a:p>
          <a:p>
            <a:pPr marL="0" indent="0">
              <a:buNone/>
            </a:pPr>
            <a:r>
              <a:rPr lang="en-GB" dirty="0"/>
              <a:t>Q1. Explain why you think the author used repetition at the end of the </a:t>
            </a:r>
          </a:p>
          <a:p>
            <a:pPr marL="0" indent="0">
              <a:buNone/>
            </a:pPr>
            <a:r>
              <a:rPr lang="en-GB" dirty="0"/>
              <a:t>       sentence. What is the effect on the reader?</a:t>
            </a:r>
          </a:p>
        </p:txBody>
      </p:sp>
    </p:spTree>
    <p:extLst>
      <p:ext uri="{BB962C8B-B14F-4D97-AF65-F5344CB8AC3E}">
        <p14:creationId xmlns:p14="http://schemas.microsoft.com/office/powerpoint/2010/main" val="934787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8A49A-7237-4CDD-B353-4FC392D634F1}"/>
              </a:ext>
            </a:extLst>
          </p:cNvPr>
          <p:cNvSpPr>
            <a:spLocks noGrp="1"/>
          </p:cNvSpPr>
          <p:nvPr>
            <p:ph type="title"/>
          </p:nvPr>
        </p:nvSpPr>
        <p:spPr/>
        <p:txBody>
          <a:bodyPr/>
          <a:lstStyle/>
          <a:p>
            <a:r>
              <a:rPr lang="en-US"/>
              <a:t>5</a:t>
            </a:r>
            <a:r>
              <a:rPr lang="en-US" dirty="0"/>
              <a:t>: Retrieval Skills</a:t>
            </a:r>
            <a:endParaRPr lang="en-GB" dirty="0"/>
          </a:p>
        </p:txBody>
      </p:sp>
      <p:sp>
        <p:nvSpPr>
          <p:cNvPr id="3" name="Content Placeholder 2">
            <a:extLst>
              <a:ext uri="{FF2B5EF4-FFF2-40B4-BE49-F238E27FC236}">
                <a16:creationId xmlns:a16="http://schemas.microsoft.com/office/drawing/2014/main" id="{9F29F963-7B51-4E94-9040-A429D4D9A1BE}"/>
              </a:ext>
            </a:extLst>
          </p:cNvPr>
          <p:cNvSpPr>
            <a:spLocks noGrp="1"/>
          </p:cNvSpPr>
          <p:nvPr>
            <p:ph idx="1"/>
          </p:nvPr>
        </p:nvSpPr>
        <p:spPr>
          <a:xfrm>
            <a:off x="685800" y="2194560"/>
            <a:ext cx="7382435" cy="4024125"/>
          </a:xfrm>
        </p:spPr>
        <p:txBody>
          <a:bodyPr/>
          <a:lstStyle/>
          <a:p>
            <a:r>
              <a:rPr lang="en-US" dirty="0"/>
              <a:t>Retrieval is one of the first skills to be developed by a child in school. </a:t>
            </a:r>
          </a:p>
          <a:p>
            <a:r>
              <a:rPr lang="en-US" dirty="0"/>
              <a:t>Children are taught to pick out information from a text in order to answer questions about it.</a:t>
            </a:r>
          </a:p>
          <a:p>
            <a:r>
              <a:rPr lang="en-US" dirty="0"/>
              <a:t>We encourage children to look for words in the text which are the same as (or have a similar meaning to) words in the question.</a:t>
            </a:r>
          </a:p>
          <a:p>
            <a:r>
              <a:rPr lang="en-US" dirty="0"/>
              <a:t>We believe that retrieving and recording information and identify key details from fiction and non-fiction is an important skill for kids to learn.</a:t>
            </a:r>
          </a:p>
          <a:p>
            <a:pPr marL="0" indent="0">
              <a:buNone/>
            </a:pPr>
            <a:endParaRPr lang="en-GB" dirty="0"/>
          </a:p>
        </p:txBody>
      </p:sp>
      <p:sp>
        <p:nvSpPr>
          <p:cNvPr id="7" name="Rectangle 6">
            <a:extLst>
              <a:ext uri="{FF2B5EF4-FFF2-40B4-BE49-F238E27FC236}">
                <a16:creationId xmlns:a16="http://schemas.microsoft.com/office/drawing/2014/main" id="{D7FB1F43-11CB-4859-AEB7-D03635A442C6}"/>
              </a:ext>
            </a:extLst>
          </p:cNvPr>
          <p:cNvSpPr/>
          <p:nvPr/>
        </p:nvSpPr>
        <p:spPr>
          <a:xfrm>
            <a:off x="10874188" y="2698376"/>
            <a:ext cx="632012" cy="2958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925DCB4-2A80-4102-93FE-9B8F46DC8176}"/>
              </a:ext>
            </a:extLst>
          </p:cNvPr>
          <p:cNvSpPr/>
          <p:nvPr/>
        </p:nvSpPr>
        <p:spPr>
          <a:xfrm>
            <a:off x="9698893" y="2934173"/>
            <a:ext cx="1417342" cy="2895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F253F0B-5489-439A-9F75-AB678A69CA38}"/>
              </a:ext>
            </a:extLst>
          </p:cNvPr>
          <p:cNvSpPr txBox="1"/>
          <p:nvPr/>
        </p:nvSpPr>
        <p:spPr>
          <a:xfrm>
            <a:off x="8650941" y="2617694"/>
            <a:ext cx="3299012" cy="2031325"/>
          </a:xfrm>
          <a:prstGeom prst="rect">
            <a:avLst/>
          </a:prstGeom>
          <a:noFill/>
        </p:spPr>
        <p:txBody>
          <a:bodyPr wrap="square" rtlCol="0">
            <a:spAutoFit/>
          </a:bodyPr>
          <a:lstStyle/>
          <a:p>
            <a:r>
              <a:rPr lang="en-GB" dirty="0"/>
              <a:t>In 2023 retrieval accounted for 50% of the marks in the KS2 SATs tests.</a:t>
            </a:r>
          </a:p>
          <a:p>
            <a:endParaRPr lang="en-GB" dirty="0"/>
          </a:p>
          <a:p>
            <a:r>
              <a:rPr lang="en-GB" dirty="0"/>
              <a:t>In 2023 </a:t>
            </a:r>
          </a:p>
          <a:p>
            <a:r>
              <a:rPr lang="en-GB" dirty="0"/>
              <a:t>retrieval +inference = 96% of possible marks!</a:t>
            </a:r>
          </a:p>
        </p:txBody>
      </p:sp>
    </p:spTree>
    <p:extLst>
      <p:ext uri="{BB962C8B-B14F-4D97-AF65-F5344CB8AC3E}">
        <p14:creationId xmlns:p14="http://schemas.microsoft.com/office/powerpoint/2010/main" val="70138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500"/>
                                        <p:tgtEl>
                                          <p:spTgt spid="9">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843A-0306-43BD-A9B5-9EB952FEA538}"/>
              </a:ext>
            </a:extLst>
          </p:cNvPr>
          <p:cNvSpPr>
            <a:spLocks noGrp="1"/>
          </p:cNvSpPr>
          <p:nvPr>
            <p:ph type="title"/>
          </p:nvPr>
        </p:nvSpPr>
        <p:spPr/>
        <p:txBody>
          <a:bodyPr/>
          <a:lstStyle/>
          <a:p>
            <a:r>
              <a:rPr lang="en-GB" dirty="0"/>
              <a:t>retrieval – an example</a:t>
            </a:r>
          </a:p>
        </p:txBody>
      </p:sp>
      <p:sp>
        <p:nvSpPr>
          <p:cNvPr id="3" name="Content Placeholder 2">
            <a:extLst>
              <a:ext uri="{FF2B5EF4-FFF2-40B4-BE49-F238E27FC236}">
                <a16:creationId xmlns:a16="http://schemas.microsoft.com/office/drawing/2014/main" id="{B73D293C-6272-4B30-8159-DA1440F29591}"/>
              </a:ext>
            </a:extLst>
          </p:cNvPr>
          <p:cNvSpPr>
            <a:spLocks noGrp="1"/>
          </p:cNvSpPr>
          <p:nvPr>
            <p:ph idx="1"/>
          </p:nvPr>
        </p:nvSpPr>
        <p:spPr/>
        <p:txBody>
          <a:bodyPr/>
          <a:lstStyle/>
          <a:p>
            <a:pPr marL="0" indent="0">
              <a:buNone/>
            </a:pPr>
            <a:r>
              <a:rPr lang="en-GB" dirty="0"/>
              <a:t>Quickly putting up his umbrella, Derek splashed through the growing puddles, as all around him the street lights flickered on one after the other, after the other.</a:t>
            </a:r>
          </a:p>
          <a:p>
            <a:pPr marL="0" indent="0">
              <a:buNone/>
            </a:pPr>
            <a:endParaRPr lang="en-GB" dirty="0"/>
          </a:p>
          <a:p>
            <a:pPr marL="0" indent="0">
              <a:buNone/>
            </a:pPr>
            <a:r>
              <a:rPr lang="en-GB" dirty="0"/>
              <a:t>Q1. How did Derek put up his umbrella?</a:t>
            </a:r>
          </a:p>
          <a:p>
            <a:pPr marL="0" indent="0">
              <a:buNone/>
            </a:pPr>
            <a:endParaRPr lang="en-GB" dirty="0"/>
          </a:p>
          <a:p>
            <a:pPr marL="0" indent="0">
              <a:buNone/>
            </a:pPr>
            <a:r>
              <a:rPr lang="en-GB" dirty="0"/>
              <a:t>Q2. Find two words or phrases which suggest the rain was heavy.</a:t>
            </a:r>
          </a:p>
        </p:txBody>
      </p:sp>
    </p:spTree>
    <p:extLst>
      <p:ext uri="{BB962C8B-B14F-4D97-AF65-F5344CB8AC3E}">
        <p14:creationId xmlns:p14="http://schemas.microsoft.com/office/powerpoint/2010/main" val="3054351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D0ED-B282-4865-9FF2-73726BC26656}"/>
              </a:ext>
            </a:extLst>
          </p:cNvPr>
          <p:cNvSpPr>
            <a:spLocks noGrp="1"/>
          </p:cNvSpPr>
          <p:nvPr>
            <p:ph type="title"/>
          </p:nvPr>
        </p:nvSpPr>
        <p:spPr/>
        <p:txBody>
          <a:bodyPr/>
          <a:lstStyle/>
          <a:p>
            <a:r>
              <a:rPr lang="en-US" dirty="0"/>
              <a:t>Summary Skills</a:t>
            </a:r>
            <a:endParaRPr lang="en-GB" dirty="0"/>
          </a:p>
        </p:txBody>
      </p:sp>
      <p:sp>
        <p:nvSpPr>
          <p:cNvPr id="3" name="Content Placeholder 2">
            <a:extLst>
              <a:ext uri="{FF2B5EF4-FFF2-40B4-BE49-F238E27FC236}">
                <a16:creationId xmlns:a16="http://schemas.microsoft.com/office/drawing/2014/main" id="{AF3BF608-492F-44C5-9649-A801BBE63FF3}"/>
              </a:ext>
            </a:extLst>
          </p:cNvPr>
          <p:cNvSpPr>
            <a:spLocks noGrp="1"/>
          </p:cNvSpPr>
          <p:nvPr>
            <p:ph idx="1"/>
          </p:nvPr>
        </p:nvSpPr>
        <p:spPr/>
        <p:txBody>
          <a:bodyPr/>
          <a:lstStyle/>
          <a:p>
            <a:r>
              <a:rPr lang="en-US" dirty="0"/>
              <a:t>A summary is a brief account of the main points of a text or event. It remains short and to the point. </a:t>
            </a:r>
          </a:p>
          <a:p>
            <a:r>
              <a:rPr lang="en-US" dirty="0"/>
              <a:t>We teach our children a number of techniques to use for summarizing</a:t>
            </a:r>
          </a:p>
          <a:p>
            <a:pPr marL="0" indent="0">
              <a:buNone/>
            </a:pPr>
            <a:r>
              <a:rPr lang="en-US" dirty="0"/>
              <a:t>   For example, looking for repeated information, opening statements,    </a:t>
            </a:r>
          </a:p>
          <a:p>
            <a:pPr marL="0" indent="0">
              <a:buNone/>
            </a:pPr>
            <a:r>
              <a:rPr lang="en-US" dirty="0"/>
              <a:t>   headings and sub-headings and concluding sentences.</a:t>
            </a:r>
          </a:p>
          <a:p>
            <a:pPr marL="0" indent="0">
              <a:buNone/>
            </a:pPr>
            <a:endParaRPr lang="en-US" dirty="0"/>
          </a:p>
          <a:p>
            <a:r>
              <a:rPr lang="en-US" dirty="0"/>
              <a:t>We believe that we are preparing our children for the future by teaching summarizing skills as they are necessary for assignment or examination preparation at high school and beyond.</a:t>
            </a:r>
            <a:endParaRPr lang="en-GB" dirty="0"/>
          </a:p>
        </p:txBody>
      </p:sp>
    </p:spTree>
    <p:extLst>
      <p:ext uri="{BB962C8B-B14F-4D97-AF65-F5344CB8AC3E}">
        <p14:creationId xmlns:p14="http://schemas.microsoft.com/office/powerpoint/2010/main" val="385626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F2D93-4E43-4599-B753-A6F1A495ADE8}"/>
              </a:ext>
            </a:extLst>
          </p:cNvPr>
          <p:cNvSpPr>
            <a:spLocks noGrp="1"/>
          </p:cNvSpPr>
          <p:nvPr>
            <p:ph type="title"/>
          </p:nvPr>
        </p:nvSpPr>
        <p:spPr/>
        <p:txBody>
          <a:bodyPr/>
          <a:lstStyle/>
          <a:p>
            <a:r>
              <a:rPr lang="en-US" dirty="0"/>
              <a:t>assessment</a:t>
            </a:r>
          </a:p>
        </p:txBody>
      </p:sp>
      <p:sp>
        <p:nvSpPr>
          <p:cNvPr id="3" name="Content Placeholder 2">
            <a:extLst>
              <a:ext uri="{FF2B5EF4-FFF2-40B4-BE49-F238E27FC236}">
                <a16:creationId xmlns:a16="http://schemas.microsoft.com/office/drawing/2014/main" id="{27DAA363-372D-413C-B1C2-26AADD4B10EF}"/>
              </a:ext>
            </a:extLst>
          </p:cNvPr>
          <p:cNvSpPr>
            <a:spLocks noGrp="1"/>
          </p:cNvSpPr>
          <p:nvPr>
            <p:ph idx="1"/>
          </p:nvPr>
        </p:nvSpPr>
        <p:spPr/>
        <p:txBody>
          <a:bodyPr/>
          <a:lstStyle/>
          <a:p>
            <a:r>
              <a:rPr lang="en-US" sz="3200" dirty="0"/>
              <a:t>Regular reading to adult or peer </a:t>
            </a:r>
          </a:p>
          <a:p>
            <a:r>
              <a:rPr lang="en-US" sz="3200" dirty="0"/>
              <a:t>Fluency rubric</a:t>
            </a:r>
          </a:p>
          <a:p>
            <a:r>
              <a:rPr lang="en-US" sz="3200" dirty="0"/>
              <a:t>Reading Speed Assessments </a:t>
            </a:r>
          </a:p>
          <a:p>
            <a:r>
              <a:rPr lang="en-US" sz="3200" dirty="0"/>
              <a:t>Work in books</a:t>
            </a:r>
          </a:p>
          <a:p>
            <a:r>
              <a:rPr lang="en-US" sz="3200" dirty="0"/>
              <a:t>NFER Assessments</a:t>
            </a:r>
          </a:p>
          <a:p>
            <a:pPr marL="0" indent="0">
              <a:buNone/>
            </a:pPr>
            <a:endParaRPr lang="en-US" dirty="0"/>
          </a:p>
        </p:txBody>
      </p:sp>
    </p:spTree>
    <p:extLst>
      <p:ext uri="{BB962C8B-B14F-4D97-AF65-F5344CB8AC3E}">
        <p14:creationId xmlns:p14="http://schemas.microsoft.com/office/powerpoint/2010/main" val="1035545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33323-94F6-43AF-A372-BBD5127148D6}"/>
              </a:ext>
            </a:extLst>
          </p:cNvPr>
          <p:cNvSpPr>
            <a:spLocks noGrp="1"/>
          </p:cNvSpPr>
          <p:nvPr>
            <p:ph type="title"/>
          </p:nvPr>
        </p:nvSpPr>
        <p:spPr/>
        <p:txBody>
          <a:bodyPr/>
          <a:lstStyle/>
          <a:p>
            <a:r>
              <a:rPr lang="en-GB" b="1" u="sng" dirty="0"/>
              <a:t>Handwriting</a:t>
            </a:r>
          </a:p>
        </p:txBody>
      </p:sp>
      <p:sp>
        <p:nvSpPr>
          <p:cNvPr id="3" name="TextBox 2">
            <a:extLst>
              <a:ext uri="{FF2B5EF4-FFF2-40B4-BE49-F238E27FC236}">
                <a16:creationId xmlns:a16="http://schemas.microsoft.com/office/drawing/2014/main" id="{B47EDA0F-1887-4822-BEF6-2520B10315B6}"/>
              </a:ext>
            </a:extLst>
          </p:cNvPr>
          <p:cNvSpPr txBox="1"/>
          <p:nvPr/>
        </p:nvSpPr>
        <p:spPr>
          <a:xfrm>
            <a:off x="654424" y="2057401"/>
            <a:ext cx="11062447" cy="369332"/>
          </a:xfrm>
          <a:prstGeom prst="rect">
            <a:avLst/>
          </a:prstGeom>
          <a:noFill/>
        </p:spPr>
        <p:txBody>
          <a:bodyPr wrap="square" rtlCol="0">
            <a:spAutoFit/>
          </a:bodyPr>
          <a:lstStyle/>
          <a:p>
            <a:r>
              <a:rPr lang="en-GB" dirty="0"/>
              <a:t>The National Curriculum Programme of Study (which it statutory!) states the following for schools:</a:t>
            </a:r>
          </a:p>
        </p:txBody>
      </p:sp>
      <p:pic>
        <p:nvPicPr>
          <p:cNvPr id="4" name="Picture 3">
            <a:extLst>
              <a:ext uri="{FF2B5EF4-FFF2-40B4-BE49-F238E27FC236}">
                <a16:creationId xmlns:a16="http://schemas.microsoft.com/office/drawing/2014/main" id="{13BDAE2F-2523-4F93-842D-D88B6F9D0342}"/>
              </a:ext>
            </a:extLst>
          </p:cNvPr>
          <p:cNvPicPr>
            <a:picLocks noChangeAspect="1"/>
          </p:cNvPicPr>
          <p:nvPr/>
        </p:nvPicPr>
        <p:blipFill>
          <a:blip r:embed="rId2"/>
          <a:stretch>
            <a:fillRect/>
          </a:stretch>
        </p:blipFill>
        <p:spPr>
          <a:xfrm>
            <a:off x="685799" y="2807172"/>
            <a:ext cx="5329519" cy="2671753"/>
          </a:xfrm>
          <a:prstGeom prst="rect">
            <a:avLst/>
          </a:prstGeom>
        </p:spPr>
      </p:pic>
      <p:pic>
        <p:nvPicPr>
          <p:cNvPr id="5" name="Picture 4">
            <a:extLst>
              <a:ext uri="{FF2B5EF4-FFF2-40B4-BE49-F238E27FC236}">
                <a16:creationId xmlns:a16="http://schemas.microsoft.com/office/drawing/2014/main" id="{20A0FAA4-2E2B-405A-8245-6CE5F7BB155F}"/>
              </a:ext>
            </a:extLst>
          </p:cNvPr>
          <p:cNvPicPr>
            <a:picLocks noChangeAspect="1"/>
          </p:cNvPicPr>
          <p:nvPr/>
        </p:nvPicPr>
        <p:blipFill>
          <a:blip r:embed="rId3"/>
          <a:stretch>
            <a:fillRect/>
          </a:stretch>
        </p:blipFill>
        <p:spPr>
          <a:xfrm>
            <a:off x="6327500" y="3177486"/>
            <a:ext cx="5471634" cy="2301439"/>
          </a:xfrm>
          <a:prstGeom prst="rect">
            <a:avLst/>
          </a:prstGeom>
        </p:spPr>
      </p:pic>
    </p:spTree>
    <p:extLst>
      <p:ext uri="{BB962C8B-B14F-4D97-AF65-F5344CB8AC3E}">
        <p14:creationId xmlns:p14="http://schemas.microsoft.com/office/powerpoint/2010/main" val="4201108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A8385-B2AB-4F12-9D63-D69775004D95}"/>
              </a:ext>
            </a:extLst>
          </p:cNvPr>
          <p:cNvSpPr>
            <a:spLocks noGrp="1"/>
          </p:cNvSpPr>
          <p:nvPr>
            <p:ph type="title"/>
          </p:nvPr>
        </p:nvSpPr>
        <p:spPr/>
        <p:txBody>
          <a:bodyPr/>
          <a:lstStyle/>
          <a:p>
            <a:r>
              <a:rPr lang="en-US" dirty="0"/>
              <a:t>Our reading curriculum is …</a:t>
            </a:r>
            <a:endParaRPr lang="en-GB" dirty="0"/>
          </a:p>
        </p:txBody>
      </p:sp>
      <p:sp>
        <p:nvSpPr>
          <p:cNvPr id="3" name="Content Placeholder 2">
            <a:extLst>
              <a:ext uri="{FF2B5EF4-FFF2-40B4-BE49-F238E27FC236}">
                <a16:creationId xmlns:a16="http://schemas.microsoft.com/office/drawing/2014/main" id="{DA4FE574-5D4B-48DB-B4A2-99B17F12281C}"/>
              </a:ext>
            </a:extLst>
          </p:cNvPr>
          <p:cNvSpPr>
            <a:spLocks noGrp="1"/>
          </p:cNvSpPr>
          <p:nvPr>
            <p:ph idx="1"/>
          </p:nvPr>
        </p:nvSpPr>
        <p:spPr/>
        <p:txBody>
          <a:bodyPr/>
          <a:lstStyle/>
          <a:p>
            <a:r>
              <a:rPr lang="en-US" dirty="0"/>
              <a:t>Text led</a:t>
            </a:r>
          </a:p>
          <a:p>
            <a:r>
              <a:rPr lang="en-US" dirty="0"/>
              <a:t>Linked to the wider curriculum</a:t>
            </a:r>
          </a:p>
          <a:p>
            <a:r>
              <a:rPr lang="en-US" dirty="0"/>
              <a:t>L</a:t>
            </a:r>
            <a:r>
              <a:rPr lang="en-GB" dirty="0"/>
              <a:t>inks to our writing curriculum</a:t>
            </a:r>
          </a:p>
          <a:p>
            <a:r>
              <a:rPr lang="en-US" dirty="0"/>
              <a:t>P</a:t>
            </a:r>
            <a:r>
              <a:rPr lang="en-GB" dirty="0" err="1"/>
              <a:t>rovides</a:t>
            </a:r>
            <a:r>
              <a:rPr lang="en-GB" dirty="0"/>
              <a:t> opportunities to link to our Christian and British Values</a:t>
            </a:r>
          </a:p>
          <a:p>
            <a:r>
              <a:rPr lang="en-US" dirty="0"/>
              <a:t>Focused on reading fluency and reading comprehension</a:t>
            </a:r>
          </a:p>
        </p:txBody>
      </p:sp>
    </p:spTree>
    <p:extLst>
      <p:ext uri="{BB962C8B-B14F-4D97-AF65-F5344CB8AC3E}">
        <p14:creationId xmlns:p14="http://schemas.microsoft.com/office/powerpoint/2010/main" val="24948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FEA05-1EFA-4E69-B5B8-2A8B957C876D}"/>
              </a:ext>
            </a:extLst>
          </p:cNvPr>
          <p:cNvSpPr>
            <a:spLocks noGrp="1"/>
          </p:cNvSpPr>
          <p:nvPr>
            <p:ph type="title"/>
          </p:nvPr>
        </p:nvSpPr>
        <p:spPr/>
        <p:txBody>
          <a:bodyPr/>
          <a:lstStyle/>
          <a:p>
            <a:r>
              <a:rPr lang="en-GB" b="1" u="sng" dirty="0"/>
              <a:t>Handwriting Cont’d</a:t>
            </a:r>
          </a:p>
        </p:txBody>
      </p:sp>
      <p:pic>
        <p:nvPicPr>
          <p:cNvPr id="3" name="Picture 2">
            <a:extLst>
              <a:ext uri="{FF2B5EF4-FFF2-40B4-BE49-F238E27FC236}">
                <a16:creationId xmlns:a16="http://schemas.microsoft.com/office/drawing/2014/main" id="{E84070F7-0CA0-4E5C-BA59-F20A0D36D473}"/>
              </a:ext>
            </a:extLst>
          </p:cNvPr>
          <p:cNvPicPr>
            <a:picLocks noChangeAspect="1"/>
          </p:cNvPicPr>
          <p:nvPr/>
        </p:nvPicPr>
        <p:blipFill>
          <a:blip r:embed="rId2"/>
          <a:stretch>
            <a:fillRect/>
          </a:stretch>
        </p:blipFill>
        <p:spPr>
          <a:xfrm>
            <a:off x="300739" y="2836989"/>
            <a:ext cx="5795262" cy="2688209"/>
          </a:xfrm>
          <a:prstGeom prst="rect">
            <a:avLst/>
          </a:prstGeom>
        </p:spPr>
      </p:pic>
      <p:pic>
        <p:nvPicPr>
          <p:cNvPr id="4" name="Picture 3">
            <a:extLst>
              <a:ext uri="{FF2B5EF4-FFF2-40B4-BE49-F238E27FC236}">
                <a16:creationId xmlns:a16="http://schemas.microsoft.com/office/drawing/2014/main" id="{C6C518C1-E5C8-44DB-970A-5E33E0661809}"/>
              </a:ext>
            </a:extLst>
          </p:cNvPr>
          <p:cNvPicPr>
            <a:picLocks noChangeAspect="1"/>
          </p:cNvPicPr>
          <p:nvPr/>
        </p:nvPicPr>
        <p:blipFill>
          <a:blip r:embed="rId3"/>
          <a:stretch>
            <a:fillRect/>
          </a:stretch>
        </p:blipFill>
        <p:spPr>
          <a:xfrm>
            <a:off x="6319436" y="3135082"/>
            <a:ext cx="5380186" cy="2309060"/>
          </a:xfrm>
          <a:prstGeom prst="rect">
            <a:avLst/>
          </a:prstGeom>
        </p:spPr>
      </p:pic>
    </p:spTree>
    <p:extLst>
      <p:ext uri="{BB962C8B-B14F-4D97-AF65-F5344CB8AC3E}">
        <p14:creationId xmlns:p14="http://schemas.microsoft.com/office/powerpoint/2010/main" val="3516115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FEA05-1EFA-4E69-B5B8-2A8B957C876D}"/>
              </a:ext>
            </a:extLst>
          </p:cNvPr>
          <p:cNvSpPr>
            <a:spLocks noGrp="1"/>
          </p:cNvSpPr>
          <p:nvPr>
            <p:ph type="title"/>
          </p:nvPr>
        </p:nvSpPr>
        <p:spPr/>
        <p:txBody>
          <a:bodyPr/>
          <a:lstStyle/>
          <a:p>
            <a:r>
              <a:rPr lang="en-GB" b="1" u="sng" dirty="0"/>
              <a:t>Handwriting Cont’d</a:t>
            </a:r>
          </a:p>
        </p:txBody>
      </p:sp>
      <p:pic>
        <p:nvPicPr>
          <p:cNvPr id="5" name="Picture 4">
            <a:extLst>
              <a:ext uri="{FF2B5EF4-FFF2-40B4-BE49-F238E27FC236}">
                <a16:creationId xmlns:a16="http://schemas.microsoft.com/office/drawing/2014/main" id="{5EFA5E1A-996D-4A3D-A526-00DD2BBBE5EB}"/>
              </a:ext>
            </a:extLst>
          </p:cNvPr>
          <p:cNvPicPr>
            <a:picLocks noChangeAspect="1"/>
          </p:cNvPicPr>
          <p:nvPr/>
        </p:nvPicPr>
        <p:blipFill>
          <a:blip r:embed="rId2"/>
          <a:stretch>
            <a:fillRect/>
          </a:stretch>
        </p:blipFill>
        <p:spPr>
          <a:xfrm>
            <a:off x="249860" y="2872182"/>
            <a:ext cx="6065252" cy="2608372"/>
          </a:xfrm>
          <a:prstGeom prst="rect">
            <a:avLst/>
          </a:prstGeom>
        </p:spPr>
      </p:pic>
      <p:pic>
        <p:nvPicPr>
          <p:cNvPr id="6" name="Picture 5">
            <a:extLst>
              <a:ext uri="{FF2B5EF4-FFF2-40B4-BE49-F238E27FC236}">
                <a16:creationId xmlns:a16="http://schemas.microsoft.com/office/drawing/2014/main" id="{60C3ECBF-8A28-4ADE-98A3-9415AED1E3E9}"/>
              </a:ext>
            </a:extLst>
          </p:cNvPr>
          <p:cNvPicPr>
            <a:picLocks noChangeAspect="1"/>
          </p:cNvPicPr>
          <p:nvPr/>
        </p:nvPicPr>
        <p:blipFill>
          <a:blip r:embed="rId3"/>
          <a:stretch>
            <a:fillRect/>
          </a:stretch>
        </p:blipFill>
        <p:spPr>
          <a:xfrm>
            <a:off x="6395794" y="2934935"/>
            <a:ext cx="5433531" cy="3147333"/>
          </a:xfrm>
          <a:prstGeom prst="rect">
            <a:avLst/>
          </a:prstGeom>
        </p:spPr>
      </p:pic>
    </p:spTree>
    <p:extLst>
      <p:ext uri="{BB962C8B-B14F-4D97-AF65-F5344CB8AC3E}">
        <p14:creationId xmlns:p14="http://schemas.microsoft.com/office/powerpoint/2010/main" val="2357457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4758-DB97-4A8E-AB2E-C558AF20B98C}"/>
              </a:ext>
            </a:extLst>
          </p:cNvPr>
          <p:cNvSpPr>
            <a:spLocks noGrp="1"/>
          </p:cNvSpPr>
          <p:nvPr>
            <p:ph type="title"/>
          </p:nvPr>
        </p:nvSpPr>
        <p:spPr/>
        <p:txBody>
          <a:bodyPr/>
          <a:lstStyle/>
          <a:p>
            <a:r>
              <a:rPr lang="en-US" dirty="0"/>
              <a:t>Lesson structure</a:t>
            </a:r>
          </a:p>
        </p:txBody>
      </p:sp>
      <p:sp>
        <p:nvSpPr>
          <p:cNvPr id="4" name="Oval 3">
            <a:extLst>
              <a:ext uri="{FF2B5EF4-FFF2-40B4-BE49-F238E27FC236}">
                <a16:creationId xmlns:a16="http://schemas.microsoft.com/office/drawing/2014/main" id="{1CE585BC-FEDC-44C7-B3D5-AE499B1AA38E}"/>
              </a:ext>
            </a:extLst>
          </p:cNvPr>
          <p:cNvSpPr/>
          <p:nvPr/>
        </p:nvSpPr>
        <p:spPr>
          <a:xfrm>
            <a:off x="5124887" y="3191546"/>
            <a:ext cx="2057400" cy="2076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D94CFEC-4C66-484D-AEAE-A74968242870}"/>
              </a:ext>
            </a:extLst>
          </p:cNvPr>
          <p:cNvSpPr/>
          <p:nvPr/>
        </p:nvSpPr>
        <p:spPr>
          <a:xfrm>
            <a:off x="4791075" y="4025608"/>
            <a:ext cx="2859248" cy="369332"/>
          </a:xfrm>
          <a:prstGeom prst="rect">
            <a:avLst/>
          </a:prstGeom>
          <a:noFill/>
        </p:spPr>
        <p:txBody>
          <a:bodyPr wrap="square" lIns="91440" tIns="45720" rIns="91440" bIns="45720">
            <a:spAutoFit/>
          </a:bodyPr>
          <a:lstStyle/>
          <a:p>
            <a:pPr algn="ctr"/>
            <a:r>
              <a:rPr lang="en-US" b="1" dirty="0">
                <a:ln w="0"/>
                <a:effectLst>
                  <a:outerShdw blurRad="38100" dist="19050" dir="2700000" algn="tl" rotWithShape="0">
                    <a:schemeClr val="dk1">
                      <a:alpha val="40000"/>
                    </a:schemeClr>
                  </a:outerShdw>
                </a:effectLst>
              </a:rPr>
              <a:t>40 mins</a:t>
            </a:r>
            <a:endParaRPr lang="en-US" b="1" cap="none" spc="0" dirty="0">
              <a:ln w="0"/>
              <a:solidFill>
                <a:schemeClr val="tx1"/>
              </a:solidFill>
              <a:effectLst>
                <a:outerShdw blurRad="38100" dist="19050" dir="2700000" algn="tl" rotWithShape="0">
                  <a:schemeClr val="dk1">
                    <a:alpha val="40000"/>
                  </a:schemeClr>
                </a:outerShdw>
              </a:effectLst>
            </a:endParaRPr>
          </a:p>
        </p:txBody>
      </p:sp>
      <p:sp>
        <p:nvSpPr>
          <p:cNvPr id="6" name="Rectangle 5">
            <a:extLst>
              <a:ext uri="{FF2B5EF4-FFF2-40B4-BE49-F238E27FC236}">
                <a16:creationId xmlns:a16="http://schemas.microsoft.com/office/drawing/2014/main" id="{5EF61AB7-9651-4460-A81A-F34F892A7611}"/>
              </a:ext>
            </a:extLst>
          </p:cNvPr>
          <p:cNvSpPr/>
          <p:nvPr/>
        </p:nvSpPr>
        <p:spPr>
          <a:xfrm>
            <a:off x="4685426" y="2303503"/>
            <a:ext cx="2859248" cy="369332"/>
          </a:xfrm>
          <a:prstGeom prst="rect">
            <a:avLst/>
          </a:prstGeom>
          <a:noFill/>
        </p:spPr>
        <p:txBody>
          <a:bodyPr wrap="square" lIns="91440" tIns="45720" rIns="91440" bIns="45720">
            <a:spAutoFit/>
          </a:bodyPr>
          <a:lstStyle/>
          <a:p>
            <a:pPr algn="ctr"/>
            <a:r>
              <a:rPr lang="en-US" b="1" dirty="0">
                <a:ln w="0"/>
                <a:effectLst>
                  <a:outerShdw blurRad="38100" dist="19050" dir="2700000" algn="tl" rotWithShape="0">
                    <a:schemeClr val="dk1">
                      <a:alpha val="40000"/>
                    </a:schemeClr>
                  </a:outerShdw>
                </a:effectLst>
              </a:rPr>
              <a:t>Revisit</a:t>
            </a:r>
            <a:endParaRPr lang="en-US" b="1" cap="none" spc="0" dirty="0">
              <a:ln w="0"/>
              <a:solidFill>
                <a:schemeClr val="tx1"/>
              </a:solidFill>
              <a:effectLst>
                <a:outerShdw blurRad="38100" dist="19050" dir="2700000" algn="tl" rotWithShape="0">
                  <a:schemeClr val="dk1">
                    <a:alpha val="40000"/>
                  </a:schemeClr>
                </a:outerShdw>
              </a:effectLst>
            </a:endParaRPr>
          </a:p>
        </p:txBody>
      </p:sp>
      <p:sp>
        <p:nvSpPr>
          <p:cNvPr id="7" name="Rectangle 6">
            <a:extLst>
              <a:ext uri="{FF2B5EF4-FFF2-40B4-BE49-F238E27FC236}">
                <a16:creationId xmlns:a16="http://schemas.microsoft.com/office/drawing/2014/main" id="{5E03C939-3752-45EA-8A2C-8BB4EA7CE83D}"/>
              </a:ext>
            </a:extLst>
          </p:cNvPr>
          <p:cNvSpPr/>
          <p:nvPr/>
        </p:nvSpPr>
        <p:spPr>
          <a:xfrm>
            <a:off x="6958012" y="3059668"/>
            <a:ext cx="2859248" cy="369332"/>
          </a:xfrm>
          <a:prstGeom prst="rect">
            <a:avLst/>
          </a:prstGeom>
          <a:noFill/>
        </p:spPr>
        <p:txBody>
          <a:bodyPr wrap="square" lIns="91440" tIns="45720" rIns="91440" bIns="45720">
            <a:spAutoFit/>
          </a:bodyPr>
          <a:lstStyle/>
          <a:p>
            <a:pPr algn="ctr"/>
            <a:r>
              <a:rPr lang="en-US" b="1" dirty="0">
                <a:ln w="0"/>
                <a:effectLst>
                  <a:outerShdw blurRad="38100" dist="19050" dir="2700000" algn="tl" rotWithShape="0">
                    <a:schemeClr val="dk1">
                      <a:alpha val="40000"/>
                    </a:schemeClr>
                  </a:outerShdw>
                </a:effectLst>
              </a:rPr>
              <a:t>Assess</a:t>
            </a:r>
            <a:endParaRPr lang="en-US" b="1" cap="none" spc="0"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3CE332D7-7EE9-407D-A5CF-366E07FA1AC8}"/>
              </a:ext>
            </a:extLst>
          </p:cNvPr>
          <p:cNvSpPr/>
          <p:nvPr/>
        </p:nvSpPr>
        <p:spPr>
          <a:xfrm>
            <a:off x="6935073" y="5033635"/>
            <a:ext cx="2859248" cy="369332"/>
          </a:xfrm>
          <a:prstGeom prst="rect">
            <a:avLst/>
          </a:prstGeom>
          <a:noFill/>
        </p:spPr>
        <p:txBody>
          <a:bodyPr wrap="square" lIns="91440" tIns="45720" rIns="91440" bIns="45720">
            <a:spAutoFit/>
          </a:bodyPr>
          <a:lstStyle/>
          <a:p>
            <a:pPr algn="ctr"/>
            <a:r>
              <a:rPr lang="en-US" b="1" dirty="0">
                <a:ln w="0"/>
                <a:effectLst>
                  <a:outerShdw blurRad="38100" dist="19050" dir="2700000" algn="tl" rotWithShape="0">
                    <a:schemeClr val="dk1">
                      <a:alpha val="40000"/>
                    </a:schemeClr>
                  </a:outerShdw>
                </a:effectLst>
              </a:rPr>
              <a:t>Read the text</a:t>
            </a:r>
            <a:endParaRPr lang="en-US" b="1" cap="none" spc="0" dirty="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A0CC890F-9A8B-4C12-B15E-4FD08A98A874}"/>
              </a:ext>
            </a:extLst>
          </p:cNvPr>
          <p:cNvSpPr/>
          <p:nvPr/>
        </p:nvSpPr>
        <p:spPr>
          <a:xfrm>
            <a:off x="4791076" y="6050816"/>
            <a:ext cx="2859248" cy="369332"/>
          </a:xfrm>
          <a:prstGeom prst="rect">
            <a:avLst/>
          </a:prstGeom>
          <a:noFill/>
        </p:spPr>
        <p:txBody>
          <a:bodyPr wrap="square" lIns="91440" tIns="45720" rIns="91440" bIns="45720">
            <a:spAutoFit/>
          </a:bodyPr>
          <a:lstStyle/>
          <a:p>
            <a:pPr algn="ctr"/>
            <a:r>
              <a:rPr lang="en-US" b="1" dirty="0">
                <a:ln w="0"/>
                <a:effectLst>
                  <a:outerShdw blurRad="38100" dist="19050" dir="2700000" algn="tl" rotWithShape="0">
                    <a:schemeClr val="dk1">
                      <a:alpha val="40000"/>
                    </a:schemeClr>
                  </a:outerShdw>
                </a:effectLst>
              </a:rPr>
              <a:t>Model the VIPER</a:t>
            </a:r>
            <a:endParaRPr lang="en-US" b="1" cap="none" spc="0" dirty="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3D4B5BAF-CCCC-4BDE-BD47-ECC9F4FD2878}"/>
              </a:ext>
            </a:extLst>
          </p:cNvPr>
          <p:cNvSpPr/>
          <p:nvPr/>
        </p:nvSpPr>
        <p:spPr>
          <a:xfrm>
            <a:off x="2481895" y="5012591"/>
            <a:ext cx="2859248" cy="369332"/>
          </a:xfrm>
          <a:prstGeom prst="rect">
            <a:avLst/>
          </a:prstGeom>
          <a:noFill/>
        </p:spPr>
        <p:txBody>
          <a:bodyPr wrap="square" lIns="91440" tIns="45720" rIns="91440" bIns="45720">
            <a:spAutoFit/>
          </a:bodyPr>
          <a:lstStyle/>
          <a:p>
            <a:pPr algn="ctr"/>
            <a:r>
              <a:rPr lang="en-US" b="1" dirty="0">
                <a:ln w="0"/>
                <a:effectLst>
                  <a:outerShdw blurRad="38100" dist="19050" dir="2700000" algn="tl" rotWithShape="0">
                    <a:schemeClr val="dk1">
                      <a:alpha val="40000"/>
                    </a:schemeClr>
                  </a:outerShdw>
                </a:effectLst>
              </a:rPr>
              <a:t>Practice the VIPER</a:t>
            </a:r>
            <a:endParaRPr lang="en-US" b="1" cap="none" spc="0" dirty="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96D65622-0982-492E-8742-71E50DA110A4}"/>
              </a:ext>
            </a:extLst>
          </p:cNvPr>
          <p:cNvSpPr/>
          <p:nvPr/>
        </p:nvSpPr>
        <p:spPr>
          <a:xfrm>
            <a:off x="2445304" y="3131400"/>
            <a:ext cx="2859248" cy="369332"/>
          </a:xfrm>
          <a:prstGeom prst="rect">
            <a:avLst/>
          </a:prstGeom>
          <a:noFill/>
        </p:spPr>
        <p:txBody>
          <a:bodyPr wrap="square" lIns="91440" tIns="45720" rIns="91440" bIns="45720">
            <a:spAutoFit/>
          </a:bodyPr>
          <a:lstStyle/>
          <a:p>
            <a:pPr algn="ctr"/>
            <a:r>
              <a:rPr lang="en-US" b="1" dirty="0">
                <a:ln w="0"/>
                <a:effectLst>
                  <a:outerShdw blurRad="38100" dist="19050" dir="2700000" algn="tl" rotWithShape="0">
                    <a:schemeClr val="dk1">
                      <a:alpha val="40000"/>
                    </a:schemeClr>
                  </a:outerShdw>
                </a:effectLst>
              </a:rPr>
              <a:t>Assess</a:t>
            </a:r>
            <a:endParaRPr lang="en-US" b="1" cap="none" spc="0" dirty="0">
              <a:ln w="0"/>
              <a:solidFill>
                <a:schemeClr val="tx1"/>
              </a:solidFill>
              <a:effectLst>
                <a:outerShdw blurRad="38100" dist="19050" dir="2700000" algn="tl" rotWithShape="0">
                  <a:schemeClr val="dk1">
                    <a:alpha val="40000"/>
                  </a:schemeClr>
                </a:outerShdw>
              </a:effectLst>
            </a:endParaRPr>
          </a:p>
        </p:txBody>
      </p:sp>
      <p:cxnSp>
        <p:nvCxnSpPr>
          <p:cNvPr id="13" name="Straight Arrow Connector 12">
            <a:extLst>
              <a:ext uri="{FF2B5EF4-FFF2-40B4-BE49-F238E27FC236}">
                <a16:creationId xmlns:a16="http://schemas.microsoft.com/office/drawing/2014/main" id="{3FEC7E0E-F233-44BA-BAEC-2228463AF23A}"/>
              </a:ext>
            </a:extLst>
          </p:cNvPr>
          <p:cNvCxnSpPr/>
          <p:nvPr/>
        </p:nvCxnSpPr>
        <p:spPr>
          <a:xfrm>
            <a:off x="6819900" y="2672835"/>
            <a:ext cx="724774" cy="27039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650896C-E1C2-4695-A973-7352904D06BA}"/>
              </a:ext>
            </a:extLst>
          </p:cNvPr>
          <p:cNvCxnSpPr>
            <a:cxnSpLocks/>
          </p:cNvCxnSpPr>
          <p:nvPr/>
        </p:nvCxnSpPr>
        <p:spPr>
          <a:xfrm>
            <a:off x="8364697" y="3779579"/>
            <a:ext cx="0" cy="750629"/>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8CFD2EC-1DC2-45FD-B675-7D9C947F7CED}"/>
              </a:ext>
            </a:extLst>
          </p:cNvPr>
          <p:cNvCxnSpPr>
            <a:cxnSpLocks/>
          </p:cNvCxnSpPr>
          <p:nvPr/>
        </p:nvCxnSpPr>
        <p:spPr>
          <a:xfrm flipH="1">
            <a:off x="7293137" y="5696042"/>
            <a:ext cx="714373" cy="414812"/>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995D589-2719-4291-AC85-15BC0A1CD3A9}"/>
              </a:ext>
            </a:extLst>
          </p:cNvPr>
          <p:cNvCxnSpPr>
            <a:cxnSpLocks/>
          </p:cNvCxnSpPr>
          <p:nvPr/>
        </p:nvCxnSpPr>
        <p:spPr>
          <a:xfrm flipH="1" flipV="1">
            <a:off x="4532151" y="5753924"/>
            <a:ext cx="733425" cy="35693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4FB779C-3885-4098-97A2-0B4902CDF57D}"/>
              </a:ext>
            </a:extLst>
          </p:cNvPr>
          <p:cNvCxnSpPr>
            <a:cxnSpLocks/>
          </p:cNvCxnSpPr>
          <p:nvPr/>
        </p:nvCxnSpPr>
        <p:spPr>
          <a:xfrm flipV="1">
            <a:off x="3911519" y="3779579"/>
            <a:ext cx="0" cy="911817"/>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2686A79-0984-46E3-9B7B-46ED10BFFE81}"/>
              </a:ext>
            </a:extLst>
          </p:cNvPr>
          <p:cNvCxnSpPr>
            <a:cxnSpLocks/>
          </p:cNvCxnSpPr>
          <p:nvPr/>
        </p:nvCxnSpPr>
        <p:spPr>
          <a:xfrm flipV="1">
            <a:off x="4545250" y="2644459"/>
            <a:ext cx="759302" cy="307193"/>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669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1F215-46B8-4D9F-91FE-CD380A78F1D6}"/>
              </a:ext>
            </a:extLst>
          </p:cNvPr>
          <p:cNvSpPr>
            <a:spLocks noGrp="1"/>
          </p:cNvSpPr>
          <p:nvPr>
            <p:ph type="title"/>
          </p:nvPr>
        </p:nvSpPr>
        <p:spPr/>
        <p:txBody>
          <a:bodyPr/>
          <a:lstStyle/>
          <a:p>
            <a:r>
              <a:rPr lang="en-US" dirty="0"/>
              <a:t>Vipers at KS1 vs KS2</a:t>
            </a:r>
          </a:p>
        </p:txBody>
      </p:sp>
      <p:graphicFrame>
        <p:nvGraphicFramePr>
          <p:cNvPr id="5" name="Table 4">
            <a:extLst>
              <a:ext uri="{FF2B5EF4-FFF2-40B4-BE49-F238E27FC236}">
                <a16:creationId xmlns:a16="http://schemas.microsoft.com/office/drawing/2014/main" id="{5CF2B2B8-DF4F-42E5-98F5-16274EF5337B}"/>
              </a:ext>
            </a:extLst>
          </p:cNvPr>
          <p:cNvGraphicFramePr>
            <a:graphicFrameLocks noGrp="1"/>
          </p:cNvGraphicFramePr>
          <p:nvPr>
            <p:extLst>
              <p:ext uri="{D42A27DB-BD31-4B8C-83A1-F6EECF244321}">
                <p14:modId xmlns:p14="http://schemas.microsoft.com/office/powerpoint/2010/main" val="2414480221"/>
              </p:ext>
            </p:extLst>
          </p:nvPr>
        </p:nvGraphicFramePr>
        <p:xfrm>
          <a:off x="534609" y="2381775"/>
          <a:ext cx="4019636" cy="3318704"/>
        </p:xfrm>
        <a:graphic>
          <a:graphicData uri="http://schemas.openxmlformats.org/drawingml/2006/table">
            <a:tbl>
              <a:tblPr firstRow="1" firstCol="1" bandRow="1">
                <a:tableStyleId>{5C22544A-7EE6-4342-B048-85BDC9FD1C3A}</a:tableStyleId>
              </a:tblPr>
              <a:tblGrid>
                <a:gridCol w="1169904">
                  <a:extLst>
                    <a:ext uri="{9D8B030D-6E8A-4147-A177-3AD203B41FA5}">
                      <a16:colId xmlns:a16="http://schemas.microsoft.com/office/drawing/2014/main" val="4040676457"/>
                    </a:ext>
                  </a:extLst>
                </a:gridCol>
                <a:gridCol w="2849732">
                  <a:extLst>
                    <a:ext uri="{9D8B030D-6E8A-4147-A177-3AD203B41FA5}">
                      <a16:colId xmlns:a16="http://schemas.microsoft.com/office/drawing/2014/main" val="3410849940"/>
                    </a:ext>
                  </a:extLst>
                </a:gridCol>
              </a:tblGrid>
              <a:tr h="0">
                <a:tc>
                  <a:txBody>
                    <a:bodyPr/>
                    <a:lstStyle/>
                    <a:p>
                      <a:pPr marL="0" marR="0">
                        <a:lnSpc>
                          <a:spcPct val="107000"/>
                        </a:lnSpc>
                        <a:spcBef>
                          <a:spcPts val="0"/>
                        </a:spcBef>
                        <a:spcAft>
                          <a:spcPts val="0"/>
                        </a:spcAft>
                      </a:pPr>
                      <a:r>
                        <a:rPr lang="en-US" sz="14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85000"/>
                      </a:schemeClr>
                    </a:solidFill>
                  </a:tcPr>
                </a:tc>
                <a:tc>
                  <a:txBody>
                    <a:bodyPr/>
                    <a:lstStyle/>
                    <a:p>
                      <a:pPr marL="0" marR="0" algn="ctr">
                        <a:lnSpc>
                          <a:spcPct val="107000"/>
                        </a:lnSpc>
                        <a:spcBef>
                          <a:spcPts val="0"/>
                        </a:spcBef>
                        <a:spcAft>
                          <a:spcPts val="800"/>
                        </a:spcAft>
                      </a:pPr>
                      <a:r>
                        <a:rPr lang="en-GB" sz="1400" dirty="0">
                          <a:effectLst/>
                        </a:rPr>
                        <a:t>NC Reading Domain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80753346"/>
                  </a:ext>
                </a:extLst>
              </a:tr>
              <a:tr h="0">
                <a:tc>
                  <a:txBody>
                    <a:bodyPr/>
                    <a:lstStyle/>
                    <a:p>
                      <a:pPr marL="0" marR="0">
                        <a:lnSpc>
                          <a:spcPct val="107000"/>
                        </a:lnSpc>
                        <a:spcBef>
                          <a:spcPts val="0"/>
                        </a:spcBef>
                        <a:spcAft>
                          <a:spcPts val="0"/>
                        </a:spcAft>
                      </a:pPr>
                      <a:r>
                        <a:rPr lang="en-US" sz="1400" dirty="0">
                          <a:effectLst/>
                        </a:rPr>
                        <a:t>Vocabulary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1a draw on knowledge of vocabulary to understand texts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7736297"/>
                  </a:ext>
                </a:extLst>
              </a:tr>
              <a:tr h="0">
                <a:tc>
                  <a:txBody>
                    <a:bodyPr/>
                    <a:lstStyle/>
                    <a:p>
                      <a:pPr marL="0" marR="0">
                        <a:lnSpc>
                          <a:spcPct val="107000"/>
                        </a:lnSpc>
                        <a:spcBef>
                          <a:spcPts val="0"/>
                        </a:spcBef>
                        <a:spcAft>
                          <a:spcPts val="0"/>
                        </a:spcAft>
                      </a:pPr>
                      <a:r>
                        <a:rPr lang="en-US" sz="1400">
                          <a:effectLst/>
                        </a:rPr>
                        <a:t>Infer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dirty="0">
                          <a:effectLst/>
                        </a:rPr>
                        <a:t>1d make inferences from the text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4181765"/>
                  </a:ext>
                </a:extLst>
              </a:tr>
              <a:tr h="0">
                <a:tc>
                  <a:txBody>
                    <a:bodyPr/>
                    <a:lstStyle/>
                    <a:p>
                      <a:pPr marL="0" marR="0">
                        <a:lnSpc>
                          <a:spcPct val="107000"/>
                        </a:lnSpc>
                        <a:spcBef>
                          <a:spcPts val="0"/>
                        </a:spcBef>
                        <a:spcAft>
                          <a:spcPts val="0"/>
                        </a:spcAft>
                      </a:pPr>
                      <a:r>
                        <a:rPr lang="en-US" sz="1400">
                          <a:effectLst/>
                        </a:rPr>
                        <a:t>Predict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1e predict what might happen on the basis of what has been read so far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1933182"/>
                  </a:ext>
                </a:extLst>
              </a:tr>
              <a:tr h="0">
                <a:tc>
                  <a:txBody>
                    <a:bodyPr/>
                    <a:lstStyle/>
                    <a:p>
                      <a:pPr marL="0" marR="0">
                        <a:lnSpc>
                          <a:spcPct val="107000"/>
                        </a:lnSpc>
                        <a:spcBef>
                          <a:spcPts val="0"/>
                        </a:spcBef>
                        <a:spcAft>
                          <a:spcPts val="0"/>
                        </a:spcAft>
                      </a:pPr>
                      <a:r>
                        <a:rPr lang="en-US" sz="1400" dirty="0">
                          <a:solidFill>
                            <a:schemeClr val="accent1">
                              <a:lumMod val="75000"/>
                            </a:schemeClr>
                          </a:solidFill>
                          <a:effectLst/>
                        </a:rPr>
                        <a:t>Explain</a:t>
                      </a:r>
                      <a:endParaRPr lang="en-US" sz="11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marL="0" marR="0" algn="ctr">
                        <a:lnSpc>
                          <a:spcPct val="107000"/>
                        </a:lnSpc>
                        <a:spcBef>
                          <a:spcPts val="0"/>
                        </a:spcBef>
                        <a:spcAft>
                          <a:spcPts val="0"/>
                        </a:spcAft>
                      </a:pPr>
                      <a:r>
                        <a:rPr lang="en-US" sz="1200" dirty="0">
                          <a:solidFill>
                            <a:schemeClr val="accent1">
                              <a:lumMod val="75000"/>
                            </a:schemeClr>
                          </a:solidFill>
                          <a:effectLst/>
                        </a:rPr>
                        <a:t>This is NOT a content domain.</a:t>
                      </a:r>
                      <a:endParaRPr lang="en-US" sz="1100" dirty="0">
                        <a:solidFill>
                          <a:schemeClr val="accent1">
                            <a:lumMod val="75000"/>
                          </a:schemeClr>
                        </a:solidFill>
                        <a:effectLst/>
                      </a:endParaRPr>
                    </a:p>
                    <a:p>
                      <a:pPr marL="0" marR="0" algn="ctr">
                        <a:lnSpc>
                          <a:spcPct val="107000"/>
                        </a:lnSpc>
                        <a:spcBef>
                          <a:spcPts val="0"/>
                        </a:spcBef>
                        <a:spcAft>
                          <a:spcPts val="0"/>
                        </a:spcAft>
                      </a:pPr>
                      <a:r>
                        <a:rPr lang="en-US" sz="1200" dirty="0">
                          <a:solidFill>
                            <a:schemeClr val="accent1">
                              <a:lumMod val="75000"/>
                            </a:schemeClr>
                          </a:solidFill>
                          <a:effectLst/>
                        </a:rPr>
                        <a:t>Within teaching children should be asked to justify their answers and opinions.</a:t>
                      </a:r>
                      <a:endParaRPr lang="en-US" sz="11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60000"/>
                        <a:lumOff val="40000"/>
                      </a:schemeClr>
                    </a:solidFill>
                  </a:tcPr>
                </a:tc>
                <a:extLst>
                  <a:ext uri="{0D108BD9-81ED-4DB2-BD59-A6C34878D82A}">
                    <a16:rowId xmlns:a16="http://schemas.microsoft.com/office/drawing/2014/main" val="833180160"/>
                  </a:ext>
                </a:extLst>
              </a:tr>
              <a:tr h="0">
                <a:tc>
                  <a:txBody>
                    <a:bodyPr/>
                    <a:lstStyle/>
                    <a:p>
                      <a:pPr marL="0" marR="0">
                        <a:lnSpc>
                          <a:spcPct val="107000"/>
                        </a:lnSpc>
                        <a:spcBef>
                          <a:spcPts val="0"/>
                        </a:spcBef>
                        <a:spcAft>
                          <a:spcPts val="0"/>
                        </a:spcAft>
                      </a:pPr>
                      <a:r>
                        <a:rPr lang="en-US" sz="1400">
                          <a:effectLst/>
                        </a:rPr>
                        <a:t>Retrieve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1b identify / explain key aspects of fiction and non-fiction texts, such as characters, events, titles and information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8959551"/>
                  </a:ext>
                </a:extLst>
              </a:tr>
              <a:tr h="0">
                <a:tc>
                  <a:txBody>
                    <a:bodyPr/>
                    <a:lstStyle/>
                    <a:p>
                      <a:pPr marL="0" marR="0">
                        <a:lnSpc>
                          <a:spcPct val="107000"/>
                        </a:lnSpc>
                        <a:spcBef>
                          <a:spcPts val="0"/>
                        </a:spcBef>
                        <a:spcAft>
                          <a:spcPts val="0"/>
                        </a:spcAft>
                      </a:pPr>
                      <a:r>
                        <a:rPr lang="en-US" sz="1400">
                          <a:effectLst/>
                        </a:rPr>
                        <a:t>Sequence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dirty="0">
                          <a:effectLst/>
                        </a:rPr>
                        <a:t>1c identify and explain the sequence of events in texts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305924"/>
                  </a:ext>
                </a:extLst>
              </a:tr>
            </a:tbl>
          </a:graphicData>
        </a:graphic>
      </p:graphicFrame>
      <p:graphicFrame>
        <p:nvGraphicFramePr>
          <p:cNvPr id="6" name="Table 5">
            <a:extLst>
              <a:ext uri="{FF2B5EF4-FFF2-40B4-BE49-F238E27FC236}">
                <a16:creationId xmlns:a16="http://schemas.microsoft.com/office/drawing/2014/main" id="{E6894818-9F19-4DC7-882B-AF07042C5AB3}"/>
              </a:ext>
            </a:extLst>
          </p:cNvPr>
          <p:cNvGraphicFramePr>
            <a:graphicFrameLocks noGrp="1"/>
          </p:cNvGraphicFramePr>
          <p:nvPr>
            <p:extLst>
              <p:ext uri="{D42A27DB-BD31-4B8C-83A1-F6EECF244321}">
                <p14:modId xmlns:p14="http://schemas.microsoft.com/office/powerpoint/2010/main" val="1099615587"/>
              </p:ext>
            </p:extLst>
          </p:nvPr>
        </p:nvGraphicFramePr>
        <p:xfrm>
          <a:off x="6498454" y="2381775"/>
          <a:ext cx="5158937" cy="3326197"/>
        </p:xfrm>
        <a:graphic>
          <a:graphicData uri="http://schemas.openxmlformats.org/drawingml/2006/table">
            <a:tbl>
              <a:tblPr firstRow="1" firstCol="1" bandRow="1">
                <a:tableStyleId>{5C22544A-7EE6-4342-B048-85BDC9FD1C3A}</a:tableStyleId>
              </a:tblPr>
              <a:tblGrid>
                <a:gridCol w="1189608">
                  <a:extLst>
                    <a:ext uri="{9D8B030D-6E8A-4147-A177-3AD203B41FA5}">
                      <a16:colId xmlns:a16="http://schemas.microsoft.com/office/drawing/2014/main" val="442809054"/>
                    </a:ext>
                  </a:extLst>
                </a:gridCol>
                <a:gridCol w="3969329">
                  <a:extLst>
                    <a:ext uri="{9D8B030D-6E8A-4147-A177-3AD203B41FA5}">
                      <a16:colId xmlns:a16="http://schemas.microsoft.com/office/drawing/2014/main" val="1845390401"/>
                    </a:ext>
                  </a:extLst>
                </a:gridCol>
              </a:tblGrid>
              <a:tr h="0">
                <a:tc>
                  <a:txBody>
                    <a:bodyPr/>
                    <a:lstStyle/>
                    <a:p>
                      <a:pPr marL="0" marR="0">
                        <a:lnSpc>
                          <a:spcPct val="107000"/>
                        </a:lnSpc>
                        <a:spcBef>
                          <a:spcPts val="0"/>
                        </a:spcBef>
                        <a:spcAft>
                          <a:spcPts val="0"/>
                        </a:spcAft>
                      </a:pPr>
                      <a:r>
                        <a:rPr lang="en-US" sz="14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85000"/>
                      </a:schemeClr>
                    </a:solidFill>
                  </a:tcPr>
                </a:tc>
                <a:tc>
                  <a:txBody>
                    <a:bodyPr/>
                    <a:lstStyle/>
                    <a:p>
                      <a:pPr marL="0" marR="0" algn="ctr">
                        <a:lnSpc>
                          <a:spcPct val="107000"/>
                        </a:lnSpc>
                        <a:spcBef>
                          <a:spcPts val="0"/>
                        </a:spcBef>
                        <a:spcAft>
                          <a:spcPts val="800"/>
                        </a:spcAft>
                      </a:pPr>
                      <a:r>
                        <a:rPr lang="en-GB" sz="1400" dirty="0">
                          <a:effectLst/>
                        </a:rPr>
                        <a:t>NC Reading Domain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2594615"/>
                  </a:ext>
                </a:extLst>
              </a:tr>
              <a:tr h="0">
                <a:tc>
                  <a:txBody>
                    <a:bodyPr/>
                    <a:lstStyle/>
                    <a:p>
                      <a:pPr marL="0" marR="0">
                        <a:lnSpc>
                          <a:spcPct val="107000"/>
                        </a:lnSpc>
                        <a:spcBef>
                          <a:spcPts val="0"/>
                        </a:spcBef>
                        <a:spcAft>
                          <a:spcPts val="0"/>
                        </a:spcAft>
                      </a:pPr>
                      <a:r>
                        <a:rPr lang="en-US" sz="1400">
                          <a:effectLst/>
                        </a:rPr>
                        <a:t>Vocabulary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2a give / explain the meaning of words in context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8557880"/>
                  </a:ext>
                </a:extLst>
              </a:tr>
              <a:tr h="0">
                <a:tc>
                  <a:txBody>
                    <a:bodyPr/>
                    <a:lstStyle/>
                    <a:p>
                      <a:pPr marL="0" marR="0">
                        <a:lnSpc>
                          <a:spcPct val="107000"/>
                        </a:lnSpc>
                        <a:spcBef>
                          <a:spcPts val="0"/>
                        </a:spcBef>
                        <a:spcAft>
                          <a:spcPts val="0"/>
                        </a:spcAft>
                      </a:pPr>
                      <a:r>
                        <a:rPr lang="en-US" sz="1400">
                          <a:effectLst/>
                        </a:rPr>
                        <a:t>Infer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2d make inferences from the text / explain and justify inferences with evidence from the text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3368080"/>
                  </a:ext>
                </a:extLst>
              </a:tr>
              <a:tr h="0">
                <a:tc>
                  <a:txBody>
                    <a:bodyPr/>
                    <a:lstStyle/>
                    <a:p>
                      <a:pPr marL="0" marR="0">
                        <a:lnSpc>
                          <a:spcPct val="107000"/>
                        </a:lnSpc>
                        <a:spcBef>
                          <a:spcPts val="0"/>
                        </a:spcBef>
                        <a:spcAft>
                          <a:spcPts val="0"/>
                        </a:spcAft>
                      </a:pPr>
                      <a:r>
                        <a:rPr lang="en-US" sz="1400">
                          <a:effectLst/>
                        </a:rPr>
                        <a:t>Predict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2e predict what might happen from details stated and implied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9468882"/>
                  </a:ext>
                </a:extLst>
              </a:tr>
              <a:tr h="0">
                <a:tc>
                  <a:txBody>
                    <a:bodyPr/>
                    <a:lstStyle/>
                    <a:p>
                      <a:pPr marL="0" marR="0">
                        <a:lnSpc>
                          <a:spcPct val="107000"/>
                        </a:lnSpc>
                        <a:spcBef>
                          <a:spcPts val="0"/>
                        </a:spcBef>
                        <a:spcAft>
                          <a:spcPts val="0"/>
                        </a:spcAft>
                      </a:pPr>
                      <a:r>
                        <a:rPr lang="en-US" sz="1400">
                          <a:effectLst/>
                        </a:rPr>
                        <a:t>Explain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2f identify / explain how information / narrative content is related and contributes to meaning as a whole </a:t>
                      </a:r>
                      <a:endParaRPr lang="en-US" sz="1100">
                        <a:effectLst/>
                      </a:endParaRPr>
                    </a:p>
                    <a:p>
                      <a:pPr marL="0" marR="0">
                        <a:lnSpc>
                          <a:spcPct val="107000"/>
                        </a:lnSpc>
                        <a:spcBef>
                          <a:spcPts val="0"/>
                        </a:spcBef>
                        <a:spcAft>
                          <a:spcPts val="800"/>
                        </a:spcAft>
                      </a:pPr>
                      <a:r>
                        <a:rPr lang="en-GB" sz="1200">
                          <a:effectLst/>
                        </a:rPr>
                        <a:t>2g identify / explain how meaning is enhanced through choice of words and phrases </a:t>
                      </a:r>
                      <a:endParaRPr lang="en-US" sz="1100">
                        <a:effectLst/>
                      </a:endParaRPr>
                    </a:p>
                    <a:p>
                      <a:pPr marL="0" marR="0">
                        <a:lnSpc>
                          <a:spcPct val="107000"/>
                        </a:lnSpc>
                        <a:spcBef>
                          <a:spcPts val="0"/>
                        </a:spcBef>
                        <a:spcAft>
                          <a:spcPts val="800"/>
                        </a:spcAft>
                      </a:pPr>
                      <a:r>
                        <a:rPr lang="en-GB" sz="1200">
                          <a:effectLst/>
                        </a:rPr>
                        <a:t>2h make comparisons within the text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3038530"/>
                  </a:ext>
                </a:extLst>
              </a:tr>
              <a:tr h="0">
                <a:tc>
                  <a:txBody>
                    <a:bodyPr/>
                    <a:lstStyle/>
                    <a:p>
                      <a:pPr marL="0" marR="0">
                        <a:lnSpc>
                          <a:spcPct val="107000"/>
                        </a:lnSpc>
                        <a:spcBef>
                          <a:spcPts val="0"/>
                        </a:spcBef>
                        <a:spcAft>
                          <a:spcPts val="0"/>
                        </a:spcAft>
                      </a:pPr>
                      <a:r>
                        <a:rPr lang="en-US" sz="1400">
                          <a:effectLst/>
                        </a:rPr>
                        <a:t>Retrieve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a:effectLst/>
                        </a:rPr>
                        <a:t>2b retrieve and record information / identify key details from fiction and non-fiction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3968714"/>
                  </a:ext>
                </a:extLst>
              </a:tr>
              <a:tr h="0">
                <a:tc>
                  <a:txBody>
                    <a:bodyPr/>
                    <a:lstStyle/>
                    <a:p>
                      <a:pPr marL="0" marR="0">
                        <a:lnSpc>
                          <a:spcPct val="107000"/>
                        </a:lnSpc>
                        <a:spcBef>
                          <a:spcPts val="0"/>
                        </a:spcBef>
                        <a:spcAft>
                          <a:spcPts val="0"/>
                        </a:spcAft>
                      </a:pPr>
                      <a:r>
                        <a:rPr lang="en-US" sz="1400">
                          <a:effectLst/>
                        </a:rPr>
                        <a:t>Summarise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GB" sz="1200" dirty="0">
                          <a:effectLst/>
                        </a:rPr>
                        <a:t>2c summarise main ideas from more than one paragraph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9738710"/>
                  </a:ext>
                </a:extLst>
              </a:tr>
            </a:tbl>
          </a:graphicData>
        </a:graphic>
      </p:graphicFrame>
      <p:sp>
        <p:nvSpPr>
          <p:cNvPr id="7" name="Arrow: Right 6">
            <a:extLst>
              <a:ext uri="{FF2B5EF4-FFF2-40B4-BE49-F238E27FC236}">
                <a16:creationId xmlns:a16="http://schemas.microsoft.com/office/drawing/2014/main" id="{7760098A-9FCE-40A5-A7A8-15B92B7E77C9}"/>
              </a:ext>
            </a:extLst>
          </p:cNvPr>
          <p:cNvSpPr/>
          <p:nvPr/>
        </p:nvSpPr>
        <p:spPr>
          <a:xfrm>
            <a:off x="5095783" y="3701988"/>
            <a:ext cx="834500" cy="3462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6300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293C-5366-4CA1-9C78-E80D2A285DC2}"/>
              </a:ext>
            </a:extLst>
          </p:cNvPr>
          <p:cNvSpPr>
            <a:spLocks noGrp="1"/>
          </p:cNvSpPr>
          <p:nvPr>
            <p:ph type="title"/>
          </p:nvPr>
        </p:nvSpPr>
        <p:spPr/>
        <p:txBody>
          <a:bodyPr/>
          <a:lstStyle/>
          <a:p>
            <a:r>
              <a:rPr lang="en-US" dirty="0"/>
              <a:t>1: Vocabulary</a:t>
            </a:r>
            <a:endParaRPr lang="en-GB" dirty="0"/>
          </a:p>
        </p:txBody>
      </p:sp>
      <p:sp>
        <p:nvSpPr>
          <p:cNvPr id="3" name="Content Placeholder 2">
            <a:extLst>
              <a:ext uri="{FF2B5EF4-FFF2-40B4-BE49-F238E27FC236}">
                <a16:creationId xmlns:a16="http://schemas.microsoft.com/office/drawing/2014/main" id="{74B4C1ED-D92C-496F-AC89-6D221E5D6D30}"/>
              </a:ext>
            </a:extLst>
          </p:cNvPr>
          <p:cNvSpPr>
            <a:spLocks noGrp="1"/>
          </p:cNvSpPr>
          <p:nvPr>
            <p:ph idx="1"/>
          </p:nvPr>
        </p:nvSpPr>
        <p:spPr/>
        <p:txBody>
          <a:bodyPr>
            <a:normAutofit/>
          </a:bodyPr>
          <a:lstStyle/>
          <a:p>
            <a:endParaRPr lang="en-US" sz="2800" dirty="0"/>
          </a:p>
          <a:p>
            <a:r>
              <a:rPr lang="en-US" sz="2800" dirty="0"/>
              <a:t>Research has shown a clear correlation between vocabulary size at different ages and later cognitive and social development.</a:t>
            </a:r>
          </a:p>
          <a:p>
            <a:r>
              <a:rPr lang="en-US" sz="2800" dirty="0"/>
              <a:t>This is usually the focus of the first lesson in the cycle in relation to the chapter or extract for that week. </a:t>
            </a:r>
          </a:p>
          <a:p>
            <a:r>
              <a:rPr lang="en-US" sz="2800" dirty="0"/>
              <a:t>Vocabulary is displayed and revisited throughout that week and subsequent weeks.</a:t>
            </a:r>
          </a:p>
          <a:p>
            <a:endParaRPr lang="en-US" sz="2800" dirty="0"/>
          </a:p>
        </p:txBody>
      </p:sp>
    </p:spTree>
    <p:extLst>
      <p:ext uri="{BB962C8B-B14F-4D97-AF65-F5344CB8AC3E}">
        <p14:creationId xmlns:p14="http://schemas.microsoft.com/office/powerpoint/2010/main" val="257780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4D3C4-C240-41CD-9C32-A396B7D3B926}"/>
              </a:ext>
            </a:extLst>
          </p:cNvPr>
          <p:cNvSpPr>
            <a:spLocks noGrp="1"/>
          </p:cNvSpPr>
          <p:nvPr>
            <p:ph type="title"/>
          </p:nvPr>
        </p:nvSpPr>
        <p:spPr>
          <a:xfrm>
            <a:off x="2541364" y="498043"/>
            <a:ext cx="9435353" cy="1293028"/>
          </a:xfrm>
        </p:spPr>
        <p:txBody>
          <a:bodyPr/>
          <a:lstStyle/>
          <a:p>
            <a:r>
              <a:rPr lang="en-US" dirty="0"/>
              <a:t>Vocabulary – Selecting books</a:t>
            </a:r>
            <a:endParaRPr lang="en-GB" dirty="0"/>
          </a:p>
        </p:txBody>
      </p:sp>
      <p:sp>
        <p:nvSpPr>
          <p:cNvPr id="3" name="TextBox 2">
            <a:extLst>
              <a:ext uri="{FF2B5EF4-FFF2-40B4-BE49-F238E27FC236}">
                <a16:creationId xmlns:a16="http://schemas.microsoft.com/office/drawing/2014/main" id="{2E1792AD-CE17-4C5D-90AC-99A2E97A99BB}"/>
              </a:ext>
            </a:extLst>
          </p:cNvPr>
          <p:cNvSpPr txBox="1"/>
          <p:nvPr/>
        </p:nvSpPr>
        <p:spPr>
          <a:xfrm flipH="1">
            <a:off x="820718" y="1932199"/>
            <a:ext cx="10550564" cy="4154984"/>
          </a:xfrm>
          <a:prstGeom prst="rect">
            <a:avLst/>
          </a:prstGeom>
          <a:noFill/>
        </p:spPr>
        <p:txBody>
          <a:bodyPr wrap="square" rtlCol="0">
            <a:spAutoFit/>
          </a:bodyPr>
          <a:lstStyle/>
          <a:p>
            <a:r>
              <a:rPr lang="en-US" sz="2400" dirty="0"/>
              <a:t>Educationist Doug </a:t>
            </a:r>
            <a:r>
              <a:rPr lang="en-US" sz="2400" dirty="0" err="1"/>
              <a:t>Lemov</a:t>
            </a:r>
            <a:r>
              <a:rPr lang="en-US" sz="2400" dirty="0"/>
              <a:t> talks about ‘The 5 Plagues of the Developing Reader’ and recommends that children are exposed to all five in order to sufficiently develop vocabulary over time:</a:t>
            </a:r>
          </a:p>
          <a:p>
            <a:endParaRPr lang="en-US" sz="2400" dirty="0"/>
          </a:p>
          <a:p>
            <a:pPr marL="285750" indent="-285750">
              <a:buFont typeface="Arial" panose="020B0604020202020204" pitchFamily="34" charset="0"/>
              <a:buChar char="•"/>
            </a:pPr>
            <a:r>
              <a:rPr lang="en-US" sz="2000" dirty="0"/>
              <a:t>Archaic texts (older texts with different vocabulary today)</a:t>
            </a:r>
          </a:p>
          <a:p>
            <a:pPr marL="285750" indent="-285750">
              <a:buFont typeface="Arial" panose="020B0604020202020204" pitchFamily="34" charset="0"/>
              <a:buChar char="•"/>
            </a:pPr>
            <a:r>
              <a:rPr lang="en-US" sz="2000" dirty="0"/>
              <a:t>Nonlinear Time (shifts in time)</a:t>
            </a:r>
          </a:p>
          <a:p>
            <a:pPr marL="285750" indent="-285750">
              <a:buFont typeface="Arial" panose="020B0604020202020204" pitchFamily="34" charset="0"/>
              <a:buChar char="•"/>
            </a:pPr>
            <a:r>
              <a:rPr lang="en-US" sz="2000" dirty="0"/>
              <a:t>Complexity of Narrator (multiple narrators, nonhuman narrators etc.)</a:t>
            </a:r>
          </a:p>
          <a:p>
            <a:pPr marL="285750" indent="-285750">
              <a:buFont typeface="Arial" panose="020B0604020202020204" pitchFamily="34" charset="0"/>
              <a:buChar char="•"/>
            </a:pPr>
            <a:r>
              <a:rPr lang="en-US" sz="2000" dirty="0"/>
              <a:t>Complexity of Plot </a:t>
            </a:r>
          </a:p>
          <a:p>
            <a:pPr marL="285750" indent="-285750">
              <a:buFont typeface="Arial" panose="020B0604020202020204" pitchFamily="34" charset="0"/>
              <a:buChar char="•"/>
            </a:pPr>
            <a:r>
              <a:rPr lang="en-US" sz="2000" dirty="0"/>
              <a:t>Resistant texts (intentionally difficult to understand – think ‘Jabberwocky’)</a:t>
            </a:r>
          </a:p>
          <a:p>
            <a:pPr marL="285750" indent="-285750">
              <a:buFont typeface="Arial" panose="020B0604020202020204" pitchFamily="34" charset="0"/>
              <a:buChar char="•"/>
            </a:pPr>
            <a:endParaRPr lang="en-US" sz="2000" dirty="0"/>
          </a:p>
          <a:p>
            <a:r>
              <a:rPr lang="en-US" sz="2400" dirty="0"/>
              <a:t>Staff ensure that a range of texts are read by the children to strengthen this knowledge.</a:t>
            </a:r>
          </a:p>
        </p:txBody>
      </p:sp>
    </p:spTree>
    <p:extLst>
      <p:ext uri="{BB962C8B-B14F-4D97-AF65-F5344CB8AC3E}">
        <p14:creationId xmlns:p14="http://schemas.microsoft.com/office/powerpoint/2010/main" val="283374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9A7C1-8D65-43BC-9FE4-732DC667FFC8}"/>
              </a:ext>
            </a:extLst>
          </p:cNvPr>
          <p:cNvSpPr>
            <a:spLocks noGrp="1"/>
          </p:cNvSpPr>
          <p:nvPr>
            <p:ph type="title"/>
          </p:nvPr>
        </p:nvSpPr>
        <p:spPr/>
        <p:txBody>
          <a:bodyPr/>
          <a:lstStyle/>
          <a:p>
            <a:r>
              <a:rPr lang="en-US" dirty="0"/>
              <a:t>2: Inference Skills</a:t>
            </a:r>
            <a:endParaRPr lang="en-GB" dirty="0"/>
          </a:p>
        </p:txBody>
      </p:sp>
      <p:sp>
        <p:nvSpPr>
          <p:cNvPr id="3" name="Content Placeholder 2">
            <a:extLst>
              <a:ext uri="{FF2B5EF4-FFF2-40B4-BE49-F238E27FC236}">
                <a16:creationId xmlns:a16="http://schemas.microsoft.com/office/drawing/2014/main" id="{D1D91858-D3C6-49FB-AF89-0BB4D8ACFE1A}"/>
              </a:ext>
            </a:extLst>
          </p:cNvPr>
          <p:cNvSpPr>
            <a:spLocks noGrp="1"/>
          </p:cNvSpPr>
          <p:nvPr>
            <p:ph idx="1"/>
          </p:nvPr>
        </p:nvSpPr>
        <p:spPr>
          <a:xfrm>
            <a:off x="685800" y="2194560"/>
            <a:ext cx="7319682" cy="4024125"/>
          </a:xfrm>
        </p:spPr>
        <p:txBody>
          <a:bodyPr/>
          <a:lstStyle/>
          <a:p>
            <a:r>
              <a:rPr lang="en-US" dirty="0"/>
              <a:t>Inference is when we reach an informed assumption based on evidence or reasoning.</a:t>
            </a:r>
          </a:p>
          <a:p>
            <a:r>
              <a:rPr lang="en-US" dirty="0"/>
              <a:t>When we make inferences while reading, we are using evidence provided by the author to draw our own logical conclusions.</a:t>
            </a:r>
          </a:p>
          <a:p>
            <a:r>
              <a:rPr lang="en-US" dirty="0"/>
              <a:t>We use the information given in a text to ascertain certain things for ourselves. </a:t>
            </a:r>
          </a:p>
          <a:p>
            <a:r>
              <a:rPr lang="en-US" dirty="0"/>
              <a:t>T</a:t>
            </a:r>
            <a:r>
              <a:rPr lang="en-GB" dirty="0"/>
              <a:t>his forms the next lesson the teaching sequence; the children are familiar with the language and therefore only have to consider the deeper meaning.</a:t>
            </a:r>
            <a:endParaRPr lang="en-US" dirty="0"/>
          </a:p>
        </p:txBody>
      </p:sp>
      <p:pic>
        <p:nvPicPr>
          <p:cNvPr id="4" name="Picture 3">
            <a:extLst>
              <a:ext uri="{FF2B5EF4-FFF2-40B4-BE49-F238E27FC236}">
                <a16:creationId xmlns:a16="http://schemas.microsoft.com/office/drawing/2014/main" id="{4F56AD98-8BE4-4AC6-BFE2-5BC876C05B6B}"/>
              </a:ext>
            </a:extLst>
          </p:cNvPr>
          <p:cNvPicPr>
            <a:picLocks noChangeAspect="1"/>
          </p:cNvPicPr>
          <p:nvPr/>
        </p:nvPicPr>
        <p:blipFill>
          <a:blip r:embed="rId2"/>
          <a:stretch>
            <a:fillRect/>
          </a:stretch>
        </p:blipFill>
        <p:spPr>
          <a:xfrm>
            <a:off x="8005482" y="1970850"/>
            <a:ext cx="3787468" cy="4122777"/>
          </a:xfrm>
          <a:prstGeom prst="rect">
            <a:avLst/>
          </a:prstGeom>
        </p:spPr>
      </p:pic>
    </p:spTree>
    <p:extLst>
      <p:ext uri="{BB962C8B-B14F-4D97-AF65-F5344CB8AC3E}">
        <p14:creationId xmlns:p14="http://schemas.microsoft.com/office/powerpoint/2010/main" val="180590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843A-0306-43BD-A9B5-9EB952FEA538}"/>
              </a:ext>
            </a:extLst>
          </p:cNvPr>
          <p:cNvSpPr>
            <a:spLocks noGrp="1"/>
          </p:cNvSpPr>
          <p:nvPr>
            <p:ph type="title"/>
          </p:nvPr>
        </p:nvSpPr>
        <p:spPr/>
        <p:txBody>
          <a:bodyPr/>
          <a:lstStyle/>
          <a:p>
            <a:r>
              <a:rPr lang="en-GB" dirty="0"/>
              <a:t>Inference – an example</a:t>
            </a:r>
          </a:p>
        </p:txBody>
      </p:sp>
      <p:sp>
        <p:nvSpPr>
          <p:cNvPr id="3" name="Content Placeholder 2">
            <a:extLst>
              <a:ext uri="{FF2B5EF4-FFF2-40B4-BE49-F238E27FC236}">
                <a16:creationId xmlns:a16="http://schemas.microsoft.com/office/drawing/2014/main" id="{B73D293C-6272-4B30-8159-DA1440F29591}"/>
              </a:ext>
            </a:extLst>
          </p:cNvPr>
          <p:cNvSpPr>
            <a:spLocks noGrp="1"/>
          </p:cNvSpPr>
          <p:nvPr>
            <p:ph idx="1"/>
          </p:nvPr>
        </p:nvSpPr>
        <p:spPr/>
        <p:txBody>
          <a:bodyPr/>
          <a:lstStyle/>
          <a:p>
            <a:pPr marL="0" indent="0">
              <a:buNone/>
            </a:pPr>
            <a:r>
              <a:rPr lang="en-GB" dirty="0"/>
              <a:t>Quickly putting up his umbrella, Derek splashed through the growing puddles, as all around him the street lights flickered on one after the other, after the other.</a:t>
            </a:r>
          </a:p>
          <a:p>
            <a:pPr marL="0" indent="0">
              <a:buNone/>
            </a:pPr>
            <a:endParaRPr lang="en-GB" dirty="0"/>
          </a:p>
          <a:p>
            <a:pPr marL="0" indent="0">
              <a:buNone/>
            </a:pPr>
            <a:r>
              <a:rPr lang="en-GB" dirty="0"/>
              <a:t>Q1. What time of day is it in the text?</a:t>
            </a:r>
          </a:p>
          <a:p>
            <a:pPr marL="0" indent="0">
              <a:buNone/>
            </a:pPr>
            <a:endParaRPr lang="en-GB" dirty="0"/>
          </a:p>
          <a:p>
            <a:pPr marL="0" indent="0">
              <a:buNone/>
            </a:pPr>
            <a:r>
              <a:rPr lang="en-GB" dirty="0"/>
              <a:t>Q2. What is the weather doing?</a:t>
            </a:r>
          </a:p>
        </p:txBody>
      </p:sp>
    </p:spTree>
    <p:extLst>
      <p:ext uri="{BB962C8B-B14F-4D97-AF65-F5344CB8AC3E}">
        <p14:creationId xmlns:p14="http://schemas.microsoft.com/office/powerpoint/2010/main" val="299914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843A-0306-43BD-A9B5-9EB952FEA538}"/>
              </a:ext>
            </a:extLst>
          </p:cNvPr>
          <p:cNvSpPr>
            <a:spLocks noGrp="1"/>
          </p:cNvSpPr>
          <p:nvPr>
            <p:ph type="title"/>
          </p:nvPr>
        </p:nvSpPr>
        <p:spPr/>
        <p:txBody>
          <a:bodyPr/>
          <a:lstStyle/>
          <a:p>
            <a:r>
              <a:rPr lang="en-GB" dirty="0"/>
              <a:t>Inference – an example</a:t>
            </a:r>
          </a:p>
        </p:txBody>
      </p:sp>
      <p:sp>
        <p:nvSpPr>
          <p:cNvPr id="3" name="Content Placeholder 2">
            <a:extLst>
              <a:ext uri="{FF2B5EF4-FFF2-40B4-BE49-F238E27FC236}">
                <a16:creationId xmlns:a16="http://schemas.microsoft.com/office/drawing/2014/main" id="{B73D293C-6272-4B30-8159-DA1440F29591}"/>
              </a:ext>
            </a:extLst>
          </p:cNvPr>
          <p:cNvSpPr>
            <a:spLocks noGrp="1"/>
          </p:cNvSpPr>
          <p:nvPr>
            <p:ph idx="1"/>
          </p:nvPr>
        </p:nvSpPr>
        <p:spPr/>
        <p:txBody>
          <a:bodyPr/>
          <a:lstStyle/>
          <a:p>
            <a:pPr marL="0" indent="0">
              <a:buNone/>
            </a:pPr>
            <a:r>
              <a:rPr lang="en-GB" dirty="0"/>
              <a:t>Quickly putting up his umbrella, Derek splashed through the growing puddles, as all around him </a:t>
            </a:r>
            <a:r>
              <a:rPr lang="en-GB" dirty="0">
                <a:highlight>
                  <a:srgbClr val="FFFF00"/>
                </a:highlight>
              </a:rPr>
              <a:t>the street lights flickered on </a:t>
            </a:r>
            <a:r>
              <a:rPr lang="en-GB" dirty="0"/>
              <a:t>one after the other, after the other.</a:t>
            </a:r>
          </a:p>
          <a:p>
            <a:pPr marL="0" indent="0">
              <a:buNone/>
            </a:pPr>
            <a:endParaRPr lang="en-GB" dirty="0"/>
          </a:p>
          <a:p>
            <a:pPr marL="0" indent="0">
              <a:buNone/>
            </a:pPr>
            <a:r>
              <a:rPr lang="en-GB" dirty="0"/>
              <a:t>Q1. </a:t>
            </a:r>
            <a:r>
              <a:rPr lang="en-GB" dirty="0">
                <a:highlight>
                  <a:srgbClr val="FFFF00"/>
                </a:highlight>
              </a:rPr>
              <a:t>What time of day is it in the text?</a:t>
            </a:r>
          </a:p>
          <a:p>
            <a:pPr marL="0" indent="0">
              <a:buNone/>
            </a:pPr>
            <a:endParaRPr lang="en-GB" dirty="0"/>
          </a:p>
          <a:p>
            <a:pPr marL="0" indent="0">
              <a:buNone/>
            </a:pPr>
            <a:r>
              <a:rPr lang="en-GB" dirty="0"/>
              <a:t>Q2. What is the weather doing?</a:t>
            </a:r>
          </a:p>
        </p:txBody>
      </p:sp>
    </p:spTree>
    <p:extLst>
      <p:ext uri="{BB962C8B-B14F-4D97-AF65-F5344CB8AC3E}">
        <p14:creationId xmlns:p14="http://schemas.microsoft.com/office/powerpoint/2010/main" val="1862059388"/>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TM04033937[[fn=Vapor Trail]]</Template>
  <TotalTime>2065</TotalTime>
  <Words>1206</Words>
  <Application>Microsoft Office PowerPoint</Application>
  <PresentationFormat>Widescreen</PresentationFormat>
  <Paragraphs>135</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Century Gothic</vt:lpstr>
      <vt:lpstr>Times New Roman</vt:lpstr>
      <vt:lpstr>Vapor Trail</vt:lpstr>
      <vt:lpstr>The Reading curriculum -Post RWI</vt:lpstr>
      <vt:lpstr>Our reading curriculum is …</vt:lpstr>
      <vt:lpstr>Lesson structure</vt:lpstr>
      <vt:lpstr>Vipers at KS1 vs KS2</vt:lpstr>
      <vt:lpstr>1: Vocabulary</vt:lpstr>
      <vt:lpstr>Vocabulary – Selecting books</vt:lpstr>
      <vt:lpstr>2: Inference Skills</vt:lpstr>
      <vt:lpstr>Inference – an example</vt:lpstr>
      <vt:lpstr>Inference – an example</vt:lpstr>
      <vt:lpstr>Inference – an example</vt:lpstr>
      <vt:lpstr>3: Prediction Skills</vt:lpstr>
      <vt:lpstr>prediction – an example</vt:lpstr>
      <vt:lpstr>4: Explaining skills </vt:lpstr>
      <vt:lpstr>EXPlain – an example</vt:lpstr>
      <vt:lpstr>5: Retrieval Skills</vt:lpstr>
      <vt:lpstr>retrieval – an example</vt:lpstr>
      <vt:lpstr>Summary Skills</vt:lpstr>
      <vt:lpstr>assessment</vt:lpstr>
      <vt:lpstr>Handwriting</vt:lpstr>
      <vt:lpstr>Handwriting Cont’d</vt:lpstr>
      <vt:lpstr>Handwriting Cont’d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Reading curriculum</dc:title>
  <dc:creator>Claire-Marie Habbishaw</dc:creator>
  <cp:lastModifiedBy>Mrs Habbishaw</cp:lastModifiedBy>
  <cp:revision>41</cp:revision>
  <cp:lastPrinted>2021-04-13T14:50:45Z</cp:lastPrinted>
  <dcterms:created xsi:type="dcterms:W3CDTF">2020-10-28T14:18:09Z</dcterms:created>
  <dcterms:modified xsi:type="dcterms:W3CDTF">2023-10-24T13:35:06Z</dcterms:modified>
</cp:coreProperties>
</file>