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83" r:id="rId4"/>
    <p:sldId id="284" r:id="rId5"/>
    <p:sldId id="285" r:id="rId6"/>
    <p:sldId id="286" r:id="rId7"/>
    <p:sldId id="287" r:id="rId8"/>
    <p:sldId id="288" r:id="rId9"/>
    <p:sldId id="26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66FF"/>
    <a:srgbClr val="374D8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2B7E5-A84C-72F0-2C25-8DDFC6D1477A}" v="96" dt="2026-01-08T16:41:22.792"/>
    <p1510:client id="{A862C7C2-581E-0BBD-3336-CFA415E27BFF}" v="266" dt="2026-01-09T12:49:49.109"/>
    <p1510:client id="{8E4D44DB-5C67-9FBA-F2AE-B0EDF09FE56B}" v="32" dt="2026-01-09T15:44:31.781"/>
    <p1510:client id="{E47F8E19-5367-FE91-84A0-4F2888766892}" v="354" dt="2026-01-09T12:34:24.179"/>
    <p1510:client id="{F34260A2-AA21-E3D6-BDA7-9FE43E6DCCC1}" v="147" dt="2026-01-09T13:42:03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3BFA9-4355-4C38-BFF8-64ED5051AEA7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E014F-8A46-4C62-996F-FCAC98347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914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4858 9688 16383 0 0,'0'-6'0'0'0,"0"-1"0"0"0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4921 9663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6403 3050 16383 0 0,'5'0'0'0'0,"7"-5"0"0"0,7-2 0 0 0,5 0 0 0 0,-1-3 0 0 0,-5-1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14552 2551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0,'0'5'0'0'0,"5"8"0"0"0,2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1-14T15:19:20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14891 2889 16383 0 0,'21'11'0'0'0,"17"3"0"0"0,7 4 0 0 0,2 0 0 0 0,-2 1 0 0 0,-4 3 0 0 0,-4-2 0 0 0,-2-10 0 0 0,-2-1 0 0 0,-2 3 0 0 0,-6-6 0 0 0,-7 1 0 0 0,-2 0 0 0 0,-3 3 0 0 0,1 6 0 0 0,4 11 0 0 0,-2 5 0 0 0,2-3 0 0 0,4-10 0 0 0,-3-15 0 0 0,-5-8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58A86-61AD-41BE-A9E0-5771CC4156F9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8E7F-530D-4BB6-9655-B92B8315E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0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69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04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DA16-DED0-A468-FFEE-769946DE3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CDA33-9492-BDEE-E467-EB876D3E7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CC133E-C1DF-92E7-4D2D-B33F4BBDE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ED601-7A4D-2758-A976-E753D6309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49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AA8B-F308-C9D1-D490-C0F6247D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69EEEE-767B-2DD6-FF1E-361F71C1F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28553-821B-3982-9349-9B2B7F49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12776-4441-E39F-DFB1-6255AB38D3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11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868BD-D0A5-6124-968A-A24C7ED1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B1932-F50F-CD20-8AFF-A2A096487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0B0FB-80E7-4449-AF1E-933CB303D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58F-73C5-EECE-2B50-F401E8AAC0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5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1F07-7B3C-6966-27C9-8F4D3CA3E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796D5-60F7-7C49-F124-A5D2FCA3C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C4CAC-6577-0B52-4658-C37D2D5C1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EC8C8-652B-1C4D-8DAD-123908E8C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84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77C4E-AAF6-C6AF-F209-DCFF2A6A2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95AD6-2FA6-7F57-216A-3EB11A1A7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4F53E7-5411-5C06-99A8-BF8D883F2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A247-8514-1B2D-D454-A5F6DC80F3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453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5CE75-0F0E-8355-8D59-D94F850AF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26305-079A-7F4D-0DD9-77A93E412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FF9D1-9209-944E-EA9D-64AD81FB1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0A70D-5394-7EF3-2F38-8304355AD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657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98E7F-530D-4BB6-9655-B92B8315EE9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88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45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4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719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8338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547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921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805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9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0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4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0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3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61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511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6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2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D1D47A-752F-4103-BD32-3A2C950433F6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8E538-824A-4359-8FCB-E8C808098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475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4.xml"/><Relationship Id="rId3" Type="http://schemas.openxmlformats.org/officeDocument/2006/relationships/image" Target="../media/image2.png"/><Relationship Id="rId7" Type="http://schemas.openxmlformats.org/officeDocument/2006/relationships/customXml" Target="../ink/ink1.xml"/><Relationship Id="rId12" Type="http://schemas.openxmlformats.org/officeDocument/2006/relationships/image" Target="../media/image10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customXml" Target="../ink/ink3.xml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customXml" Target="../ink/ink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814824" y="480824"/>
            <a:ext cx="6858001" cy="5896352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1428412" cy="6858000"/>
            <a:chOff x="0" y="0"/>
            <a:chExt cx="11428412" cy="6858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4752399" cy="332958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Special Mentions</a:t>
            </a:r>
            <a:endParaRPr lang="en-GB">
              <a:solidFill>
                <a:srgbClr val="EBEBEB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4752398" cy="8614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Date: 09.01.2025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 focus on: courage</a:t>
            </a:r>
          </a:p>
        </p:txBody>
      </p:sp>
      <p:pic>
        <p:nvPicPr>
          <p:cNvPr id="28" name="Graphic 27" descr="Megaphone">
            <a:extLst>
              <a:ext uri="{FF2B5EF4-FFF2-40B4-BE49-F238E27FC236}">
                <a16:creationId xmlns:a16="http://schemas.microsoft.com/office/drawing/2014/main" id="{6A294D54-4CFB-E642-A332-9C693E10DA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03354" y="2074882"/>
            <a:ext cx="2936836" cy="29368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5568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</a:t>
            </a:r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Oak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4109" y="1038380"/>
            <a:ext cx="5909206" cy="5068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  Alfie for amazing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subitising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in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Maths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 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   Spencer for an improved attitude towards his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    work.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 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  Kian for fantastic reading using Fred Talk.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  Presley for fantastic reading using Fred Talk.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 dirty="0"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14:cNvPr>
              <p14:cNvContentPartPr/>
              <p14:nvPr/>
            </p14:nvContentPartPr>
            <p14:xfrm>
              <a:off x="-115956" y="4454430"/>
              <a:ext cx="13804" cy="13804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2D2DD1D-559E-9072-0706-753AAF09EA5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806156" y="4405130"/>
                <a:ext cx="1380400" cy="1114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14:cNvPr>
              <p14:cNvContentPartPr/>
              <p14:nvPr/>
            </p14:nvContentPartPr>
            <p14:xfrm>
              <a:off x="-82825" y="4447761"/>
              <a:ext cx="13804" cy="13804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CE773F-99FD-BD49-2CDF-88D8B6FA9DB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773025" y="3757561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14:cNvPr>
              <p14:cNvContentPartPr/>
              <p14:nvPr/>
            </p14:nvContentPartPr>
            <p14:xfrm>
              <a:off x="690217" y="976738"/>
              <a:ext cx="36362" cy="1441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99516DF-5505-55C7-0B4E-03CC9B9E7F1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2392" y="959161"/>
                <a:ext cx="71655" cy="492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14:cNvPr>
              <p14:cNvContentPartPr/>
              <p14:nvPr/>
            </p14:nvContentPartPr>
            <p14:xfrm>
              <a:off x="4941957" y="737152"/>
              <a:ext cx="13804" cy="1380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C4E0CFC-D270-E4FB-A1AC-B50002BE73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51757" y="46952"/>
                <a:ext cx="1380400" cy="138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14:cNvPr>
              <p14:cNvContentPartPr/>
              <p14:nvPr/>
            </p14:nvContentPartPr>
            <p14:xfrm>
              <a:off x="5118652" y="913848"/>
              <a:ext cx="13804" cy="13804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2E2E5B8-3DBA-A03A-A2B1-EFDB4B08280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65560" y="892279"/>
                <a:ext cx="118927" cy="5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14:cNvPr>
              <p14:cNvContentPartPr/>
              <p14:nvPr/>
            </p14:nvContentPartPr>
            <p14:xfrm>
              <a:off x="5118651" y="913847"/>
              <a:ext cx="204021" cy="111403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134A886-D2AC-271A-CC6D-0B323B5C023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100660" y="895937"/>
                <a:ext cx="239644" cy="14686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7800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524B-4F9E-2377-25EF-8764C4352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4BEC68-DF65-1B00-03B1-DC0D67A5A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F9EF18-A01E-0D1E-302F-88DCC9327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B2E697E-BB43-62F5-9F0D-71B78CF4F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B3A38C-5B09-44DB-005F-545629868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AB5162-F097-9CE6-2729-DE4E66AC9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4EF9741D-22AC-7E9D-36BE-0F9AE8FCD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2CB082-98CD-07BA-B105-342750991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408E58-9C6B-8EBF-3D22-C076F91D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B1F737-1B7D-89F6-A533-F95E5583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 Ash 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8A0C4-727C-FE71-94C3-DA0D2B686571}"/>
              </a:ext>
            </a:extLst>
          </p:cNvPr>
          <p:cNvSpPr/>
          <p:nvPr/>
        </p:nvSpPr>
        <p:spPr>
          <a:xfrm>
            <a:off x="5193066" y="873623"/>
            <a:ext cx="6350944" cy="52438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,Sans-Serif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,Sans-Serif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Harry T for showing postivity and independence in his learnng this week.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Century Gothic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  <a:buFont typeface="Wingdings"/>
              <a:buChar char="Ø"/>
            </a:pPr>
            <a:endParaRPr lang="en-US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Segoe UI"/>
              </a:rPr>
              <a:t>  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Segoe UI"/>
              </a:rPr>
              <a:t>Harry P has shown fantastic focus and a great  attitude this week to his learning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Segoe UI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 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72C62"/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>
                <a:solidFill>
                  <a:srgbClr val="072C62"/>
                </a:solidFill>
                <a:ea typeface="+mj-ea"/>
                <a:cs typeface="+mj-cs"/>
              </a:rPr>
              <a:t>Cicely for using expression in her reading. </a:t>
            </a:r>
            <a:endParaRPr lang="en-US" sz="2400" dirty="0">
              <a:solidFill>
                <a:srgbClr val="072C62"/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>
                <a:solidFill>
                  <a:srgbClr val="072C62"/>
                </a:solidFill>
                <a:ea typeface="+mj-ea"/>
                <a:cs typeface="+mj-cs"/>
              </a:rPr>
              <a:t>Zara for reading at home and working on her fluency. </a:t>
            </a:r>
            <a:endParaRPr lang="en-US" sz="2400" dirty="0">
              <a:solidFill>
                <a:srgbClr val="072C62"/>
              </a:solidFill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 dirty="0">
              <a:solidFill>
                <a:srgbClr val="072C62"/>
              </a:solidFill>
              <a:ea typeface="+mj-ea"/>
              <a:cs typeface="+mj-cs"/>
            </a:endParaRPr>
          </a:p>
          <a:p>
            <a:pPr defTabSz="457200"/>
            <a:endParaRPr lang="en-US" sz="2000" dirty="0">
              <a:ea typeface="+mj-ea"/>
              <a:cs typeface="+mj-cs"/>
            </a:endParaRPr>
          </a:p>
          <a:p>
            <a:pPr defTabSz="457200">
              <a:buFont typeface="Arial" charset="2"/>
              <a:buChar char="•"/>
            </a:pPr>
            <a:endParaRPr lang="en-US" sz="2000" dirty="0">
              <a:ea typeface="+mj-ea"/>
              <a:cs typeface="+mj-cs"/>
            </a:endParaRPr>
          </a:p>
          <a:p>
            <a:pPr defTabSz="457200"/>
            <a:br>
              <a:rPr lang="en-US" dirty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473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5009-D1C8-10E5-2D80-F12203E6C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12C98-0F59-5F72-6A5D-908217A16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AF728B-FF27-59C1-A55A-C5D5BAC5E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D9FB394-6DF2-449B-80C0-2F44D69E4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0A4AAE-3CA9-AB1A-FC5C-3AB9E8E58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470253-CB9D-8B50-4810-6DDE85247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830AED-ED88-88D3-70D2-2C754881C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FBE4972-CCA2-FF8B-3D30-BF4486D31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99AFDA10-868C-513B-ACC6-CA22E8E66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7F9D885-212F-D520-2C38-CA48AB819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E45B0B-76E1-9996-40FA-8CE7E44D5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368DA-1002-DC59-6945-0470DDE2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Maple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Class</a:t>
            </a:r>
            <a:r>
              <a:rPr lang="en-US" sz="4000">
                <a:solidFill>
                  <a:srgbClr val="FFFFFF"/>
                </a:solidFill>
              </a:rPr>
              <a:t>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565379-FDED-66BD-0499-9CB7771E9D58}"/>
              </a:ext>
            </a:extLst>
          </p:cNvPr>
          <p:cNvSpPr/>
          <p:nvPr/>
        </p:nvSpPr>
        <p:spPr>
          <a:xfrm>
            <a:off x="5513029" y="780672"/>
            <a:ext cx="5919503" cy="46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of the Week:</a:t>
            </a:r>
            <a:endParaRPr lang="en-US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Hilda for challenging herself during our science lesson, adding an extra living thing to her classification table without being prompted</a:t>
            </a:r>
          </a:p>
          <a:p>
            <a:pPr defTabSz="457200"/>
            <a:endParaRPr lang="en-US" sz="2400" b="1" u="sng" dirty="0">
              <a:solidFill>
                <a:schemeClr val="bg2">
                  <a:lumMod val="25000"/>
                </a:schemeClr>
              </a:solidFill>
              <a:latin typeface="Century Gothic"/>
              <a:ea typeface="+mj-ea"/>
              <a:cs typeface="+mj-cs"/>
            </a:endParaRPr>
          </a:p>
          <a:p>
            <a:pPr defTabSz="457200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Oliver for impressive imagination and description in our writing this week</a:t>
            </a:r>
            <a:endParaRPr lang="en-US" sz="1600" b="1" u="sng" dirty="0">
              <a:solidFill>
                <a:schemeClr val="bg2">
                  <a:lumMod val="25000"/>
                </a:schemeClr>
              </a:solidFill>
              <a:latin typeface="Century Gothic"/>
              <a:ea typeface="+mj-ea"/>
              <a:cs typeface="+mj-cs"/>
            </a:endParaRP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for Learning of the Week:</a:t>
            </a:r>
            <a:endParaRPr lang="en-US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Century Gothic"/>
                <a:ea typeface="+mj-ea"/>
                <a:cs typeface="+mj-cs"/>
              </a:rPr>
              <a:t>Teddy and Harry for their fantastic artwork concentrating when developing their drawing skills –particulary drawing distance and even challenged themselves to overlap objects in their drawing</a:t>
            </a:r>
          </a:p>
          <a:p>
            <a:pPr defTabSz="457200"/>
            <a:r>
              <a:rPr lang="en-US" sz="2400" err="1">
                <a:solidFill>
                  <a:schemeClr val="bg2">
                    <a:lumMod val="25000"/>
                  </a:schemeClr>
                </a:solidFill>
                <a:latin typeface="Wingdings"/>
                <a:ea typeface="+mj-ea"/>
                <a:cs typeface="+mj-cs"/>
                <a:sym typeface="Wingdings"/>
              </a:rPr>
              <a:t>Ø</a:t>
            </a:r>
            <a:r>
              <a:rPr lang="en-US" sz="2400" b="1" u="sng" err="1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Superstar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 Readers</a:t>
            </a:r>
            <a:endParaRPr lang="en-US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defTabSz="457200"/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Ernie for excellent prediction answers during our vipers lesson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Font typeface="Wingdings"/>
            </a:pPr>
            <a:endParaRPr lang="en-US" sz="24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747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FBE26-DB25-67B2-3132-F97F8ADFE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30F416-D721-AB24-D3A2-BD259F992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C6EFE3-7666-A88D-C8F7-B72CE285B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7C89A73-2AD6-E000-98B2-287994FD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2426E7-F8F3-D1C1-CF84-991BFBF1A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4459A6-D3C7-CDCF-7BA2-BBBD6A715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71CEB5-D877-B189-85C3-DE4BEB2C7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3CF8E57-CE56-08AF-EC56-352D35ECF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719DC854-AEA1-761D-6BED-CD1D7F981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512861-4967-BC90-735D-44A2385C4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F7CB3F-3BE3-6336-C211-C73C7FAF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894BD-B0FE-1F8F-180F-A1D924EF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Willow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9AA6F-794A-8B66-F944-245BBF46347C}"/>
              </a:ext>
            </a:extLst>
          </p:cNvPr>
          <p:cNvSpPr/>
          <p:nvPr/>
        </p:nvSpPr>
        <p:spPr>
          <a:xfrm>
            <a:off x="5204109" y="791851"/>
            <a:ext cx="5909206" cy="5830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4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ea typeface="+mj-ea"/>
                <a:cs typeface="+mj-cs"/>
              </a:rPr>
              <a:t>Ben has worked hard this year on his timestables and in our Numbersense session- his confidence and scores are improving.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Evelyn has had a great start to the new term – a positive attitude  to her learning, working well with her peers and overall focus and drive.</a:t>
            </a:r>
            <a:endParaRPr lang="en-US" dirty="0">
              <a:solidFill>
                <a:schemeClr val="bg2">
                  <a:lumMod val="25000"/>
                </a:schemeClr>
              </a:solidFill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4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Jemima has shown a hardworking attitude to our paired reading sessions in class – Well done!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4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766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DA54F-57AA-C85B-19E7-2F77F74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AB9AAA-FB7A-9D8E-75B7-D6EDADC71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B7C5E-D537-6EF4-9732-19286C307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1296F48-1A39-045F-0BE4-2B10C4F1A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CF3977-5E41-378C-B6F7-423309733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BE6A02-C810-A240-41AA-3181A512D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0CDE99-61CB-0C9E-64B4-5EBA65DB8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FEA91B6-5D20-5BE5-E86F-8AAC670A4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0EDB0024-6ECE-4F11-B376-527C7FA61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34722E-57EC-DF03-EB44-7A5C98E2C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862DEF-9499-B54A-94CA-067FD7F5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D3161C-C3BF-5BA1-E689-48ECFF43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Achiever of the Week &amp; </a:t>
            </a:r>
            <a:r>
              <a:rPr lang="en-US" sz="4000" b="0" i="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for Learning in </a:t>
            </a:r>
            <a:r>
              <a:rPr lang="en-US" sz="4000">
                <a:solidFill>
                  <a:srgbClr val="FFFFFF"/>
                </a:solidFill>
              </a:rPr>
              <a:t>Birch Class.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E5E6A-CD87-E37F-A636-0D32BE9E0335}"/>
              </a:ext>
            </a:extLst>
          </p:cNvPr>
          <p:cNvSpPr/>
          <p:nvPr/>
        </p:nvSpPr>
        <p:spPr>
          <a:xfrm>
            <a:off x="5206366" y="440589"/>
            <a:ext cx="5931617" cy="6036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Achiever of the Week: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   Annie for outstanding understanding of ratio and supporting others and herself by using manipulatives when necessary.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 dirty="0" err="1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Behaviour</a:t>
            </a: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 for Learning of the Week: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003366"/>
                </a:solidFill>
                <a:ea typeface="+mj-ea"/>
                <a:cs typeface="+mj-cs"/>
              </a:rPr>
              <a:t>    </a:t>
            </a:r>
            <a:r>
              <a:rPr lang="en-GB" sz="2000" dirty="0">
                <a:solidFill>
                  <a:srgbClr val="003366"/>
                </a:solidFill>
                <a:ea typeface="+mj-ea"/>
                <a:cs typeface="+mj-cs"/>
              </a:rPr>
              <a:t>Lennon for showing a positive attitude to learning throughout the week challenging himself in arithmetic and making profound predictions in reading.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Superstar Readers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William for expressive reading in VIPERS.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    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sz="20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0322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FCB53-24F9-8467-69EC-21223AF4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412011-11CD-9DF3-13A6-11563F496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1F92ED-8CA1-B7D4-5B4C-13C6364F7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8C56408-7EE6-AB81-DEBC-1ECC0D6ED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2C1AD3-901D-8CB2-59AB-6D1967588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29EFD8-DD66-3512-15CA-714431652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A76ABDD-B5A1-B4B8-4955-D2812189B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4C299AA-8F0A-D227-9A82-4DF8D6169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A4BCC406-CB75-5ED2-311C-587BDD25B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23254D4-A546-8808-E0E4-DC67A0A63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659DB1-B2FD-E510-C955-516A0448B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B6F4F-53C2-A2CE-5581-473DB80C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>
                <a:solidFill>
                  <a:srgbClr val="FFFFFF"/>
                </a:solidFill>
              </a:rPr>
              <a:t>P.E. / Sports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8B8D0B-25A7-BCAE-3B8F-B25F760C2B68}"/>
              </a:ext>
            </a:extLst>
          </p:cNvPr>
          <p:cNvSpPr/>
          <p:nvPr/>
        </p:nvSpPr>
        <p:spPr>
          <a:xfrm>
            <a:off x="5204109" y="1645920"/>
            <a:ext cx="5919503" cy="44708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Font typeface="Wingdings"/>
              <a:buChar char="Ø"/>
            </a:pPr>
            <a:endParaRPr lang="en-US" sz="240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b="1" u="sng" dirty="0">
              <a:solidFill>
                <a:srgbClr val="072C62"/>
              </a:solidFill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US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u="sng" dirty="0"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EF7128-48BB-B25A-ACBB-4C97F2ABDFB2}"/>
              </a:ext>
            </a:extLst>
          </p:cNvPr>
          <p:cNvSpPr/>
          <p:nvPr/>
        </p:nvSpPr>
        <p:spPr>
          <a:xfrm>
            <a:off x="5206366" y="844001"/>
            <a:ext cx="5909206" cy="5274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GB" sz="2000" dirty="0">
                <a:latin typeface="+mj-lt"/>
                <a:ea typeface="+mj-ea"/>
                <a:cs typeface="+mj-cs"/>
              </a:rPr>
              <a:t>Bernard – for excellent sportsmanship and effort during the target game.</a:t>
            </a: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7571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F424-B374-97E7-67AB-82CD5218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2A85D9-AE27-6B6D-CFE7-85304ED08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416FDF-D646-6935-0951-5E4B00DC8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B5DC331-58C4-E31C-691E-7A678F02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F69F4F-0C01-8DAF-97D3-E5CA4D9B5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D4C405-B94E-2372-0114-FB3F5D0F7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D8C4BC-7C1E-8EB4-BA38-06AF82F7A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E2B5E491-B625-6C24-A65E-B85CEA975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29C43AE-080A-200B-52FB-775F415C6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6EE1A6-DEE5-FBCE-AE19-49E25CD78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CE49B-7F76-C5FF-0336-AE6D132B1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Headteacher's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Award</a:t>
            </a:r>
            <a:br>
              <a:rPr lang="en-US" sz="4000" b="0" i="0" kern="1200">
                <a:solidFill>
                  <a:srgbClr val="FFFFFF"/>
                </a:solidFill>
              </a:rPr>
            </a:br>
            <a:br>
              <a:rPr lang="en-US" sz="4000"/>
            </a:br>
            <a:br>
              <a:rPr lang="en-US" sz="4000"/>
            </a:br>
            <a:r>
              <a:rPr lang="en-US" sz="40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			</a:t>
            </a:r>
            <a:br>
              <a:rPr lang="en-US" sz="2300" b="0" i="0" kern="1200"/>
            </a:br>
            <a:r>
              <a:rPr lang="en-US" sz="23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br>
              <a:rPr lang="en-US" sz="2300" b="0" i="0" kern="1200"/>
            </a:br>
            <a:endParaRPr lang="en-US" sz="2300" b="0" i="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8F67A-10CB-7BE3-8910-FB143D16FCFD}"/>
              </a:ext>
            </a:extLst>
          </p:cNvPr>
          <p:cNvSpPr/>
          <p:nvPr/>
        </p:nvSpPr>
        <p:spPr>
          <a:xfrm>
            <a:off x="5206366" y="844001"/>
            <a:ext cx="5909206" cy="5274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rgbClr val="DEEAFD"/>
              </a:buClr>
              <a:buSzPct val="80000"/>
            </a:pPr>
            <a:endParaRPr lang="en-US" sz="2000" b="1" u="sng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b="1" u="sng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My special mentions this week go to: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</a:pPr>
            <a:endParaRPr lang="en-US" sz="20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GB" sz="2000" dirty="0">
                <a:latin typeface="+mj-lt"/>
                <a:ea typeface="+mj-ea"/>
                <a:cs typeface="+mj-cs"/>
              </a:rPr>
              <a:t>Agnes - fabulous recall of epiphany service and the meaning of Epiphany and why the three wise men took gifts (naming them!)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endParaRPr lang="en-GB" sz="2000" dirty="0">
              <a:latin typeface="+mj-lt"/>
              <a:ea typeface="+mj-ea"/>
              <a:cs typeface="+mj-cs"/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Font typeface="Wingdings" charset="2"/>
              <a:buChar char="Ø"/>
            </a:pPr>
            <a:r>
              <a:rPr lang="en-GB" sz="2000" err="1">
                <a:latin typeface="+mj-lt"/>
                <a:ea typeface="+mj-ea"/>
                <a:cs typeface="+mj-cs"/>
              </a:rPr>
              <a:t>Sebby</a:t>
            </a:r>
            <a:r>
              <a:rPr lang="en-GB" sz="2000">
                <a:latin typeface="+mj-lt"/>
                <a:ea typeface="+mj-ea"/>
                <a:cs typeface="+mj-cs"/>
              </a:rPr>
              <a:t> – for explaining why we write 20+C+M+B+26 in chalk outside our homes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rgbClr val="DEEAFD"/>
              </a:buClr>
              <a:buSzPct val="80000"/>
              <a:buFont typeface="Wingdings" charset="2"/>
              <a:buChar char="Ø"/>
            </a:pPr>
            <a:endParaRPr lang="en-US" sz="2000" u="sng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004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Next week’s focus….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6111" y="1255613"/>
            <a:ext cx="4754874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 Respect for others rule.</a:t>
            </a:r>
          </a:p>
          <a:p>
            <a:endParaRPr lang="en-US" sz="200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A tree with a blue border&#10;&#10;AI-generated content may be incorrect.">
            <a:extLst>
              <a:ext uri="{FF2B5EF4-FFF2-40B4-BE49-F238E27FC236}">
                <a16:creationId xmlns:a16="http://schemas.microsoft.com/office/drawing/2014/main" id="{529D83F7-9617-8211-A993-C9C75571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75" y="2584621"/>
            <a:ext cx="5263532" cy="3614352"/>
          </a:xfrm>
          <a:prstGeom prst="rect">
            <a:avLst/>
          </a:prstGeom>
        </p:spPr>
      </p:pic>
      <p:pic>
        <p:nvPicPr>
          <p:cNvPr id="7" name="Picture 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F0A8169-2392-9061-308B-B9F494E01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296" y="1050636"/>
            <a:ext cx="3620499" cy="514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14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663</Words>
  <Application>Microsoft Office PowerPoint</Application>
  <PresentationFormat>Widescreen</PresentationFormat>
  <Paragraphs>104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Segoe UI</vt:lpstr>
      <vt:lpstr>Wingdings</vt:lpstr>
      <vt:lpstr>Wingdings 3</vt:lpstr>
      <vt:lpstr>Wingdings,Sans-Serif</vt:lpstr>
      <vt:lpstr>Ion</vt:lpstr>
      <vt:lpstr>Special Mentions</vt:lpstr>
      <vt:lpstr>Our Achiever of the Week &amp; Behaviour for Learning in Oak Class.                 </vt:lpstr>
      <vt:lpstr>Our Achiever of the Week &amp; Behaviour for Learning in  Ash Class.                 </vt:lpstr>
      <vt:lpstr>Our Achiever of the Week &amp; Behaviour for Learning in Maple Class.                 </vt:lpstr>
      <vt:lpstr>Our Achiever of the Week &amp; Behaviour for Learning in Willow Class.                 </vt:lpstr>
      <vt:lpstr>Our Achiever of the Week &amp; Behaviour for Learning in Birch Class.                 </vt:lpstr>
      <vt:lpstr>P.E. / Sports Award                 </vt:lpstr>
      <vt:lpstr> Headteacher's  Award                   </vt:lpstr>
      <vt:lpstr>Next week’s focus….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Mentions</dc:title>
  <dc:creator>Katherine Rawes</dc:creator>
  <cp:lastModifiedBy>pollington-balnesbm</cp:lastModifiedBy>
  <cp:revision>141</cp:revision>
  <cp:lastPrinted>2023-03-24T14:53:27Z</cp:lastPrinted>
  <dcterms:created xsi:type="dcterms:W3CDTF">2021-02-11T14:33:58Z</dcterms:created>
  <dcterms:modified xsi:type="dcterms:W3CDTF">2026-01-09T15:55:02Z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2025-01-20T20:43:38Z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d5c6c564-27de-4a0a-a1fd-66d9e58370ec</vt:lpwstr>
  </property>
  <property fmtid="{D5CDD505-2E9C-101B-9397-08002B2CF9AE}" pid="8" name="MSIP_Label_2a4828c0-bf9e-487a-a999-4cc0afddd2a0_ContentBits">
    <vt:lpwstr>0</vt:lpwstr>
  </property>
  <property fmtid="{D5CDD505-2E9C-101B-9397-08002B2CF9AE}" pid="9" name="MSIP_Label_2a4828c0-bf9e-487a-a999-4cc0afddd2a0_Tag">
    <vt:lpwstr>10, 3, 0, 2</vt:lpwstr>
  </property>
</Properties>
</file>