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3" r:id="rId3"/>
    <p:sldId id="283" r:id="rId4"/>
    <p:sldId id="284" r:id="rId5"/>
    <p:sldId id="285" r:id="rId6"/>
    <p:sldId id="286" r:id="rId7"/>
    <p:sldId id="287" r:id="rId8"/>
    <p:sldId id="288" r:id="rId9"/>
    <p:sldId id="268" r:id="rId1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0066FF"/>
    <a:srgbClr val="374D81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C9D10E-8379-AF04-0D94-515608D126D5}" v="201" dt="2026-01-16T12:33:15.715"/>
    <p1510:client id="{962248CF-D2D6-7225-08CC-AC7B7A07DE0F}" v="65" dt="2026-01-16T14:37:02.077"/>
    <p1510:client id="{58758494-E868-E2D7-2773-4BCC3C35E2DC}" v="148" dt="2026-01-16T11:41:22.055"/>
    <p1510:client id="{70C22001-5CF0-054D-ED65-A33A6E1AA336}" v="312" dt="2026-01-14T20:39:45.439"/>
    <p1510:client id="{CEEA6A4B-9127-F90C-E0CD-4A20C98CCA4D}" v="228" dt="2026-01-16T12:48:04.021"/>
    <p1510:client id="{D8D73B1D-48A1-D34B-1EAC-9DCC6AFDE0A3}" v="90" dt="2026-01-15T16:13:23.824"/>
    <p1510:client id="{F83B3A16-5439-84AD-B4A2-B64E91D24548}" v="218" dt="2026-01-15T18:58:21.2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3BFA9-4355-4C38-BFF8-64ED5051AEA7}" type="datetimeFigureOut">
              <a:rPr lang="en-GB" smtClean="0"/>
              <a:t>16/01/2026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E014F-8A46-4C62-996F-FCAC98347D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9141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1-14T15:19:20.6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4858 9688 16383 0 0,'0'-6'0'0'0,"0"-1"0"0"0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1-14T15:19:20.6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4921 9663 16383 0 0,'0'0'0'0'0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1-14T15:19:20.6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6403 3050 16383 0 0,'5'0'0'0'0,"7"-5"0"0"0,7-2 0 0 0,5 0 0 0 0,-1-3 0 0 0,-5-1 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1-14T15:19:20.6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14552 2551 16383 0 0,'0'0'0'0'0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1-14T15:19:20.6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14891 2889 16383 0 0,'0'5'0'0'0,"5"8"0"0"0,2 0 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1-14T15:19:20.6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14891 2889 16383 0 0,'21'11'0'0'0,"17"3"0"0"0,7 4 0 0 0,2 0 0 0 0,-2 1 0 0 0,-4 3 0 0 0,-4-2 0 0 0,-2-10 0 0 0,-2-1 0 0 0,-2 3 0 0 0,-6-6 0 0 0,-7 1 0 0 0,-2 0 0 0 0,-3 3 0 0 0,1 6 0 0 0,4 11 0 0 0,-2 5 0 0 0,2-3 0 0 0,4-10 0 0 0,-3-15 0 0 0,-5-8 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58A86-61AD-41BE-A9E0-5771CC4156F9}" type="datetimeFigureOut">
              <a:rPr lang="en-GB" smtClean="0"/>
              <a:t>16/01/2026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3013"/>
            <a:ext cx="59467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1" y="4776789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9" y="9429750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198E7F-530D-4BB6-9655-B92B8315EE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201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98E7F-530D-4BB6-9655-B92B8315EE9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696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98E7F-530D-4BB6-9655-B92B8315EE9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043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CDA16-DED0-A468-FFEE-769946DE3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7CDA33-9492-BDEE-E467-EB876D3E76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CC133E-C1DF-92E7-4D2D-B33F4BBDEB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0ED601-7A4D-2758-A976-E753D63091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98E7F-530D-4BB6-9655-B92B8315EE9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8349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BAA8B-F308-C9D1-D490-C0F6247D9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69EEEE-767B-2DD6-FF1E-361F71C1FF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728553-821B-3982-9349-9B2B7F496D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C12776-4441-E39F-DFB1-6255AB38D3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98E7F-530D-4BB6-9655-B92B8315EE9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8111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4868BD-D0A5-6124-968A-A24C7ED13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7B1932-F50F-CD20-8AFF-A2A0964875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80B0FB-80E7-4449-AF1E-933CB303D4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18C58F-73C5-EECE-2B50-F401E8AAC0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98E7F-530D-4BB6-9655-B92B8315EE9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151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21F07-7B3C-6966-27C9-8F4D3CA3E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C796D5-60F7-7C49-F124-A5D2FCA3CC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5C4CAC-6577-0B52-4658-C37D2D5C10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FEC8C8-652B-1C4D-8DAD-123908E8C1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98E7F-530D-4BB6-9655-B92B8315EE9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9840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77C4E-AAF6-C6AF-F209-DCFF2A6A2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495AD6-2FA6-7F57-216A-3EB11A1A70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4F53E7-5411-5C06-99A8-BF8D883F22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2FA247-8514-1B2D-D454-A5F6DC80F3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98E7F-530D-4BB6-9655-B92B8315EE9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64532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5CE75-0F0E-8355-8D59-D94F850AF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F26305-079A-7F4D-0DD9-77A93E412E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0FF9D1-9209-944E-EA9D-64AD81FB1B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F0A70D-5394-7EF3-2F38-8304355ADC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98E7F-530D-4BB6-9655-B92B8315EE9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56574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98E7F-530D-4BB6-9655-B92B8315EE9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3788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16/01/2026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453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16/01/2026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747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16/01/2026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3719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16/01/2026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28338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16/01/2026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6975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16/01/2026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5474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16/01/2026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9218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16/01/2026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18051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16/01/2026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199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16/01/2026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2606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16/01/2026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46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16/01/2026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8701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16/01/2026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735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16/01/2026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0617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16/01/2026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7511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16/01/2026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4362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16/01/2026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20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AD1D47A-752F-4103-BD32-3A2C950433F6}" type="datetimeFigureOut">
              <a:rPr lang="en-GB" smtClean="0"/>
              <a:t>16/01/2026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4759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  <p:sldLayoutId id="2147483948" r:id="rId12"/>
    <p:sldLayoutId id="2147483949" r:id="rId13"/>
    <p:sldLayoutId id="2147483950" r:id="rId14"/>
    <p:sldLayoutId id="2147483951" r:id="rId15"/>
    <p:sldLayoutId id="2147483952" r:id="rId16"/>
    <p:sldLayoutId id="214748395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customXml" Target="../ink/ink4.xml"/><Relationship Id="rId3" Type="http://schemas.openxmlformats.org/officeDocument/2006/relationships/image" Target="../media/image2.png"/><Relationship Id="rId7" Type="http://schemas.openxmlformats.org/officeDocument/2006/relationships/customXml" Target="../ink/ink1.xml"/><Relationship Id="rId12" Type="http://schemas.openxmlformats.org/officeDocument/2006/relationships/image" Target="../media/image10.png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6" Type="http://schemas.openxmlformats.org/officeDocument/2006/relationships/customXml" Target="../ink/ink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11" Type="http://schemas.openxmlformats.org/officeDocument/2006/relationships/customXml" Target="../ink/ink3.xml"/><Relationship Id="rId5" Type="http://schemas.openxmlformats.org/officeDocument/2006/relationships/image" Target="../media/image4.png"/><Relationship Id="rId15" Type="http://schemas.openxmlformats.org/officeDocument/2006/relationships/image" Target="../media/image11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customXml" Target="../ink/ink2.xml"/><Relationship Id="rId14" Type="http://schemas.openxmlformats.org/officeDocument/2006/relationships/customXml" Target="../ink/ink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C72330AA-E11E-458E-8798-12C7F7738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id="{A6BDC1B0-0C91-4230-BFEB-9C8ED19B9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2449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 useBgFill="1">
        <p:nvSpPr>
          <p:cNvPr id="26" name="Freeform: Shape 25">
            <a:extLst>
              <a:ext uri="{FF2B5EF4-FFF2-40B4-BE49-F238E27FC236}">
                <a16:creationId xmlns:a16="http://schemas.microsoft.com/office/drawing/2014/main" id="{68E0A26E-4EA8-4E6C-97A2-7B6C1C13F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814824" y="480824"/>
            <a:ext cx="6858001" cy="5896352"/>
          </a:xfrm>
          <a:custGeom>
            <a:avLst/>
            <a:gdLst>
              <a:gd name="connsiteX0" fmla="*/ 6858001 w 6858001"/>
              <a:gd name="connsiteY0" fmla="*/ 1177 h 5896352"/>
              <a:gd name="connsiteX1" fmla="*/ 6858001 w 6858001"/>
              <a:gd name="connsiteY1" fmla="*/ 1344715 h 5896352"/>
              <a:gd name="connsiteX2" fmla="*/ 6858000 w 6858001"/>
              <a:gd name="connsiteY2" fmla="*/ 1344715 h 5896352"/>
              <a:gd name="connsiteX3" fmla="*/ 6858000 w 6858001"/>
              <a:gd name="connsiteY3" fmla="*/ 5896352 h 5896352"/>
              <a:gd name="connsiteX4" fmla="*/ 0 w 6858001"/>
              <a:gd name="connsiteY4" fmla="*/ 5896351 h 5896352"/>
              <a:gd name="connsiteX5" fmla="*/ 0 w 6858001"/>
              <a:gd name="connsiteY5" fmla="*/ 904459 h 5896352"/>
              <a:gd name="connsiteX6" fmla="*/ 1 w 6858001"/>
              <a:gd name="connsiteY6" fmla="*/ 904459 h 5896352"/>
              <a:gd name="connsiteX7" fmla="*/ 1 w 6858001"/>
              <a:gd name="connsiteY7" fmla="*/ 0 h 5896352"/>
              <a:gd name="connsiteX8" fmla="*/ 40463 w 6858001"/>
              <a:gd name="connsiteY8" fmla="*/ 5883 h 5896352"/>
              <a:gd name="connsiteX9" fmla="*/ 159107 w 6858001"/>
              <a:gd name="connsiteY9" fmla="*/ 23196 h 5896352"/>
              <a:gd name="connsiteX10" fmla="*/ 245518 w 6858001"/>
              <a:gd name="connsiteY10" fmla="*/ 35299 h 5896352"/>
              <a:gd name="connsiteX11" fmla="*/ 348388 w 6858001"/>
              <a:gd name="connsiteY11" fmla="*/ 48073 h 5896352"/>
              <a:gd name="connsiteX12" fmla="*/ 470460 w 6858001"/>
              <a:gd name="connsiteY12" fmla="*/ 63369 h 5896352"/>
              <a:gd name="connsiteX13" fmla="*/ 605563 w 6858001"/>
              <a:gd name="connsiteY13" fmla="*/ 79506 h 5896352"/>
              <a:gd name="connsiteX14" fmla="*/ 757810 w 6858001"/>
              <a:gd name="connsiteY14" fmla="*/ 96483 h 5896352"/>
              <a:gd name="connsiteX15" fmla="*/ 923774 w 6858001"/>
              <a:gd name="connsiteY15" fmla="*/ 114469 h 5896352"/>
              <a:gd name="connsiteX16" fmla="*/ 1104139 w 6858001"/>
              <a:gd name="connsiteY16" fmla="*/ 132454 h 5896352"/>
              <a:gd name="connsiteX17" fmla="*/ 1296163 w 6858001"/>
              <a:gd name="connsiteY17" fmla="*/ 150776 h 5896352"/>
              <a:gd name="connsiteX18" fmla="*/ 1503275 w 6858001"/>
              <a:gd name="connsiteY18" fmla="*/ 167753 h 5896352"/>
              <a:gd name="connsiteX19" fmla="*/ 1719988 w 6858001"/>
              <a:gd name="connsiteY19" fmla="*/ 184058 h 5896352"/>
              <a:gd name="connsiteX20" fmla="*/ 1949045 w 6858001"/>
              <a:gd name="connsiteY20" fmla="*/ 198849 h 5896352"/>
              <a:gd name="connsiteX21" fmla="*/ 2187703 w 6858001"/>
              <a:gd name="connsiteY21" fmla="*/ 212969 h 5896352"/>
              <a:gd name="connsiteX22" fmla="*/ 2436649 w 6858001"/>
              <a:gd name="connsiteY22" fmla="*/ 226248 h 5896352"/>
              <a:gd name="connsiteX23" fmla="*/ 2564208 w 6858001"/>
              <a:gd name="connsiteY23" fmla="*/ 230955 h 5896352"/>
              <a:gd name="connsiteX24" fmla="*/ 2694509 w 6858001"/>
              <a:gd name="connsiteY24" fmla="*/ 236165 h 5896352"/>
              <a:gd name="connsiteX25" fmla="*/ 2826868 w 6858001"/>
              <a:gd name="connsiteY25" fmla="*/ 241040 h 5896352"/>
              <a:gd name="connsiteX26" fmla="*/ 2959914 w 6858001"/>
              <a:gd name="connsiteY26" fmla="*/ 244234 h 5896352"/>
              <a:gd name="connsiteX27" fmla="*/ 3095702 w 6858001"/>
              <a:gd name="connsiteY27" fmla="*/ 247091 h 5896352"/>
              <a:gd name="connsiteX28" fmla="*/ 3232862 w 6858001"/>
              <a:gd name="connsiteY28" fmla="*/ 250117 h 5896352"/>
              <a:gd name="connsiteX29" fmla="*/ 3372765 w 6858001"/>
              <a:gd name="connsiteY29" fmla="*/ 252134 h 5896352"/>
              <a:gd name="connsiteX30" fmla="*/ 3514040 w 6858001"/>
              <a:gd name="connsiteY30" fmla="*/ 252134 h 5896352"/>
              <a:gd name="connsiteX31" fmla="*/ 3656686 w 6858001"/>
              <a:gd name="connsiteY31" fmla="*/ 253142 h 5896352"/>
              <a:gd name="connsiteX32" fmla="*/ 3800704 w 6858001"/>
              <a:gd name="connsiteY32" fmla="*/ 252134 h 5896352"/>
              <a:gd name="connsiteX33" fmla="*/ 3946780 w 6858001"/>
              <a:gd name="connsiteY33" fmla="*/ 250117 h 5896352"/>
              <a:gd name="connsiteX34" fmla="*/ 4092855 w 6858001"/>
              <a:gd name="connsiteY34" fmla="*/ 248268 h 5896352"/>
              <a:gd name="connsiteX35" fmla="*/ 4240988 w 6858001"/>
              <a:gd name="connsiteY35" fmla="*/ 244234 h 5896352"/>
              <a:gd name="connsiteX36" fmla="*/ 4390492 w 6858001"/>
              <a:gd name="connsiteY36" fmla="*/ 240032 h 5896352"/>
              <a:gd name="connsiteX37" fmla="*/ 4539997 w 6858001"/>
              <a:gd name="connsiteY37" fmla="*/ 235157 h 5896352"/>
              <a:gd name="connsiteX38" fmla="*/ 4690873 w 6858001"/>
              <a:gd name="connsiteY38" fmla="*/ 228266 h 5896352"/>
              <a:gd name="connsiteX39" fmla="*/ 4843120 w 6858001"/>
              <a:gd name="connsiteY39" fmla="*/ 220029 h 5896352"/>
              <a:gd name="connsiteX40" fmla="*/ 4996054 w 6858001"/>
              <a:gd name="connsiteY40" fmla="*/ 212129 h 5896352"/>
              <a:gd name="connsiteX41" fmla="*/ 5148987 w 6858001"/>
              <a:gd name="connsiteY41" fmla="*/ 202044 h 5896352"/>
              <a:gd name="connsiteX42" fmla="*/ 5303978 w 6858001"/>
              <a:gd name="connsiteY42" fmla="*/ 189941 h 5896352"/>
              <a:gd name="connsiteX43" fmla="*/ 5456911 w 6858001"/>
              <a:gd name="connsiteY43" fmla="*/ 177839 h 5896352"/>
              <a:gd name="connsiteX44" fmla="*/ 5612588 w 6858001"/>
              <a:gd name="connsiteY44" fmla="*/ 163887 h 5896352"/>
              <a:gd name="connsiteX45" fmla="*/ 5768950 w 6858001"/>
              <a:gd name="connsiteY45" fmla="*/ 148591 h 5896352"/>
              <a:gd name="connsiteX46" fmla="*/ 5923255 w 6858001"/>
              <a:gd name="connsiteY46" fmla="*/ 132455 h 5896352"/>
              <a:gd name="connsiteX47" fmla="*/ 6079618 w 6858001"/>
              <a:gd name="connsiteY47" fmla="*/ 113629 h 5896352"/>
              <a:gd name="connsiteX48" fmla="*/ 6235294 w 6858001"/>
              <a:gd name="connsiteY48" fmla="*/ 93458 h 5896352"/>
              <a:gd name="connsiteX49" fmla="*/ 6391657 w 6858001"/>
              <a:gd name="connsiteY49" fmla="*/ 73455 h 5896352"/>
              <a:gd name="connsiteX50" fmla="*/ 6547333 w 6858001"/>
              <a:gd name="connsiteY50" fmla="*/ 50091 h 5896352"/>
              <a:gd name="connsiteX51" fmla="*/ 6702324 w 6858001"/>
              <a:gd name="connsiteY51" fmla="*/ 26222 h 5896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5896352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5896352"/>
                </a:lnTo>
                <a:lnTo>
                  <a:pt x="0" y="5896351"/>
                </a:lnTo>
                <a:lnTo>
                  <a:pt x="0" y="904459"/>
                </a:lnTo>
                <a:lnTo>
                  <a:pt x="1" y="904459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8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5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4" y="252134"/>
                </a:lnTo>
                <a:lnTo>
                  <a:pt x="3946780" y="250117"/>
                </a:lnTo>
                <a:lnTo>
                  <a:pt x="4092855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841CC0-B7A9-4828-B82F-9C6B433BD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8E05919-D800-40FD-A3BD-4B9CC4078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1428412" cy="6858000"/>
            <a:chOff x="0" y="0"/>
            <a:chExt cx="11428412" cy="685800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DE70C79C-8688-4786-8FCD-43A4B5D5B7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13"/>
            <a:stretch/>
          </p:blipFill>
          <p:spPr>
            <a:xfrm>
              <a:off x="0" y="2669685"/>
              <a:ext cx="4037012" cy="4188315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A6338A0-2BDA-4E79-A762-AAD8608C0C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40"/>
            <a:stretch/>
          </p:blipFill>
          <p:spPr>
            <a:xfrm>
              <a:off x="0" y="2892347"/>
              <a:ext cx="1522412" cy="2365453"/>
            </a:xfrm>
            <a:prstGeom prst="rect">
              <a:avLst/>
            </a:prstGeom>
          </p:spPr>
        </p:pic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685624D-3645-4129-9FF6-0C59DBF23B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tx2">
                    <a:alpha val="7000"/>
                    <a:lumMod val="60000"/>
                    <a:lumOff val="40000"/>
                  </a:schemeClr>
                </a:gs>
                <a:gs pos="69000">
                  <a:schemeClr val="tx2">
                    <a:alpha val="0"/>
                    <a:lumMod val="60000"/>
                    <a:lumOff val="40000"/>
                  </a:schemeClr>
                </a:gs>
                <a:gs pos="36000">
                  <a:schemeClr val="tx2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3F24C1B-E4C1-43E7-84B3-DD476F3836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813"/>
            <a:stretch/>
          </p:blipFill>
          <p:spPr>
            <a:xfrm>
              <a:off x="7999412" y="0"/>
              <a:ext cx="1603387" cy="1141407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8725CE5D-088A-4522-9817-4B485D6E7F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320"/>
            <a:stretch/>
          </p:blipFill>
          <p:spPr>
            <a:xfrm>
              <a:off x="8605878" y="6096000"/>
              <a:ext cx="993734" cy="762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4752399" cy="3329581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Special Mentions</a:t>
            </a:r>
            <a:endParaRPr lang="en-GB">
              <a:solidFill>
                <a:srgbClr val="EBEBEB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6" y="4777380"/>
            <a:ext cx="4752398" cy="861420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Date: 16.01.2025</a:t>
            </a:r>
            <a:endParaRPr lang="en-GB">
              <a:solidFill>
                <a:schemeClr val="bg1"/>
              </a:solidFill>
            </a:endParaRPr>
          </a:p>
          <a:p>
            <a:r>
              <a:rPr lang="en-US">
                <a:solidFill>
                  <a:schemeClr val="bg1"/>
                </a:solidFill>
              </a:rPr>
              <a:t>A focus on: courage</a:t>
            </a:r>
          </a:p>
        </p:txBody>
      </p:sp>
      <p:pic>
        <p:nvPicPr>
          <p:cNvPr id="28" name="Graphic 27" descr="Megaphone">
            <a:extLst>
              <a:ext uri="{FF2B5EF4-FFF2-40B4-BE49-F238E27FC236}">
                <a16:creationId xmlns:a16="http://schemas.microsoft.com/office/drawing/2014/main" id="{6A294D54-4CFB-E642-A332-9C693E10DA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03354" y="2074882"/>
            <a:ext cx="2936836" cy="293683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655683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1B28F63-CF00-448F-B141-FE33C33B1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E609E2-8522-44E4-9077-980E5BCF3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4FA533C5-33E3-4611-AF9F-72811D8B2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949AD42-25FD-4C3D-9EEE-B7FEC5809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AC7D913-60B7-4603-881B-831DA5D3A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7F0FDC4-AD8C-47D9-9131-623C98ADB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</a:t>
            </a:r>
          </a:p>
        </p:txBody>
      </p:sp>
      <p:sp>
        <p:nvSpPr>
          <p:cNvPr id="22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Our Achiever of the Week &amp; </a:t>
            </a:r>
            <a:r>
              <a:rPr lang="en-US" sz="4000" b="0" i="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Behaviour</a:t>
            </a: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for Learning in Oak Class</a:t>
            </a:r>
            <a:r>
              <a:rPr lang="en-US" sz="4000">
                <a:solidFill>
                  <a:srgbClr val="FFFFFF"/>
                </a:solidFill>
              </a:rPr>
              <a:t>.</a:t>
            </a:r>
            <a:br>
              <a:rPr lang="en-US" sz="4000" b="0" i="0" kern="1200"/>
            </a:b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					</a:t>
            </a:r>
            <a:br>
              <a:rPr lang="en-US" sz="2300" b="0" i="0" kern="1200"/>
            </a:br>
            <a:r>
              <a:rPr lang="en-US" sz="23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endParaRPr lang="en-US" sz="2300" b="0" i="0" kern="12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04109" y="1038380"/>
            <a:ext cx="5909206" cy="5068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457200">
              <a:lnSpc>
                <a:spcPct val="90000"/>
              </a:lnSpc>
              <a:spcBef>
                <a:spcPts val="1000"/>
              </a:spcBef>
              <a:buClr>
                <a:srgbClr val="DEEAFD"/>
              </a:buClr>
              <a:buSzPct val="80000"/>
            </a:pPr>
            <a:endParaRPr lang="en-US" sz="2400" b="1" u="sng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/>
              <a:buChar char="Ø"/>
            </a:pPr>
            <a:r>
              <a:rPr lang="en-US" sz="2400" b="1" u="sng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Achiever of the Week:</a:t>
            </a:r>
            <a:endParaRPr lang="en-US" sz="2400" b="1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/>
              <a:buChar char="Ø"/>
            </a:pPr>
            <a:r>
              <a:rPr lang="en-US" sz="24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Hugo for fantastic </a:t>
            </a:r>
            <a:r>
              <a:rPr lang="en-US" sz="2400" err="1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maths</a:t>
            </a:r>
            <a:r>
              <a:rPr lang="en-US" sz="24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 work this week finding one more and one less.</a:t>
            </a:r>
            <a:endParaRPr lang="en-US" sz="2400" b="1" u="sng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r>
              <a:rPr lang="en-US" sz="2400" b="1" u="sng" err="1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Behaviour</a:t>
            </a:r>
            <a:r>
              <a:rPr lang="en-US" sz="2400" b="1" u="sng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 for Learning of the Week: </a:t>
            </a:r>
            <a:endParaRPr lang="en-US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r>
              <a:rPr lang="en-US" sz="24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Isaac for always being ready to listen and learn. 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r>
              <a:rPr lang="en-US" sz="2400" b="1" u="sng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Superstar Readers</a:t>
            </a:r>
            <a:endParaRPr lang="en-US" sz="240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r>
              <a:rPr lang="en-US" sz="24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Joe for answering questions about what he has read.</a:t>
            </a: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r>
              <a:rPr lang="en-US" sz="24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Reys for using fantastic Fred Talk.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>
              <a:solidFill>
                <a:srgbClr val="072C62"/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>
              <a:solidFill>
                <a:srgbClr val="003366"/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400">
              <a:latin typeface="+mj-lt"/>
              <a:ea typeface="+mj-ea"/>
              <a:cs typeface="+mj-cs"/>
            </a:endParaRPr>
          </a:p>
          <a:p>
            <a:pPr defTabSz="457200">
              <a:spcBef>
                <a:spcPts val="1000"/>
              </a:spcBef>
              <a:buClr>
                <a:srgbClr val="DEEAFD"/>
              </a:buClr>
              <a:buSzPct val="80000"/>
              <a:buFont typeface="Wingdings" charset="2"/>
              <a:buChar char="Ø"/>
            </a:pPr>
            <a:endParaRPr lang="en-US" sz="2400" u="sng">
              <a:latin typeface="+mj-lt"/>
              <a:ea typeface="+mj-ea"/>
              <a:cs typeface="+mj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2D2DD1D-559E-9072-0706-753AAF09EA59}"/>
                  </a:ext>
                </a:extLst>
              </p14:cNvPr>
              <p14:cNvContentPartPr/>
              <p14:nvPr/>
            </p14:nvContentPartPr>
            <p14:xfrm>
              <a:off x="-115956" y="4454430"/>
              <a:ext cx="13804" cy="13804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2D2DD1D-559E-9072-0706-753AAF09EA5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806156" y="4405130"/>
                <a:ext cx="1380400" cy="11141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ACE773F-99FD-BD49-2CDF-88D8B6FA9DB3}"/>
                  </a:ext>
                </a:extLst>
              </p14:cNvPr>
              <p14:cNvContentPartPr/>
              <p14:nvPr/>
            </p14:nvContentPartPr>
            <p14:xfrm>
              <a:off x="-82825" y="4447761"/>
              <a:ext cx="13804" cy="13804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ACE773F-99FD-BD49-2CDF-88D8B6FA9DB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-773025" y="3757561"/>
                <a:ext cx="1380400" cy="138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499516DF-5505-55C7-0B4E-03CC9B9E7F1B}"/>
                  </a:ext>
                </a:extLst>
              </p14:cNvPr>
              <p14:cNvContentPartPr/>
              <p14:nvPr/>
            </p14:nvContentPartPr>
            <p14:xfrm>
              <a:off x="690217" y="976738"/>
              <a:ext cx="36362" cy="14413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499516DF-5505-55C7-0B4E-03CC9B9E7F1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72392" y="959161"/>
                <a:ext cx="71655" cy="492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1C4E0CFC-D270-E4FB-A1AC-B50002BE7393}"/>
                  </a:ext>
                </a:extLst>
              </p14:cNvPr>
              <p14:cNvContentPartPr/>
              <p14:nvPr/>
            </p14:nvContentPartPr>
            <p14:xfrm>
              <a:off x="4941957" y="737152"/>
              <a:ext cx="13804" cy="13804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1C4E0CFC-D270-E4FB-A1AC-B50002BE739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251757" y="46952"/>
                <a:ext cx="1380400" cy="138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82E2E5B8-3DBA-A03A-A2B1-EFDB4B08280F}"/>
                  </a:ext>
                </a:extLst>
              </p14:cNvPr>
              <p14:cNvContentPartPr/>
              <p14:nvPr/>
            </p14:nvContentPartPr>
            <p14:xfrm>
              <a:off x="5118652" y="913848"/>
              <a:ext cx="13804" cy="13804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82E2E5B8-3DBA-A03A-A2B1-EFDB4B08280F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065560" y="892279"/>
                <a:ext cx="118927" cy="565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F134A886-D2AC-271A-CC6D-0B323B5C0230}"/>
                  </a:ext>
                </a:extLst>
              </p14:cNvPr>
              <p14:cNvContentPartPr/>
              <p14:nvPr/>
            </p14:nvContentPartPr>
            <p14:xfrm>
              <a:off x="5118651" y="913847"/>
              <a:ext cx="204021" cy="111403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F134A886-D2AC-271A-CC6D-0B323B5C0230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100660" y="895937"/>
                <a:ext cx="239644" cy="146866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878003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4524B-4F9E-2377-25EF-8764C4352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4BEC68-DF65-1B00-03B1-DC0D67A5AA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8F9EF18-A01E-0D1E-302F-88DCC93274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BB2E697E-BB43-62F5-9F0D-71B78CF4F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7B3A38C-5B09-44DB-005F-5456298685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6AB5162-F097-9CE6-2729-DE4E66AC93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Freeform 36">
            <a:extLst>
              <a:ext uri="{FF2B5EF4-FFF2-40B4-BE49-F238E27FC236}">
                <a16:creationId xmlns:a16="http://schemas.microsoft.com/office/drawing/2014/main" id="{4EF9741D-22AC-7E9D-36BE-0F9AE8FCDD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52CB082-98CD-07BA-B105-342750991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7408E58-9C6B-8EBF-3D22-C076F91D0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B1F737-1B7D-89F6-A533-F95E5583A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Our Achiever of the Week &amp; </a:t>
            </a:r>
            <a:r>
              <a:rPr lang="en-US" sz="4000" b="0" i="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Behaviour</a:t>
            </a: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for Learning in </a:t>
            </a:r>
            <a:r>
              <a:rPr lang="en-US" sz="4000">
                <a:solidFill>
                  <a:srgbClr val="FFFFFF"/>
                </a:solidFill>
              </a:rPr>
              <a:t> Ash </a:t>
            </a: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Class</a:t>
            </a:r>
            <a:r>
              <a:rPr lang="en-US" sz="4000">
                <a:solidFill>
                  <a:srgbClr val="FFFFFF"/>
                </a:solidFill>
              </a:rPr>
              <a:t>.</a:t>
            </a:r>
            <a:br>
              <a:rPr lang="en-US" sz="4000" b="0" i="0" kern="1200"/>
            </a:b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					</a:t>
            </a:r>
            <a:br>
              <a:rPr lang="en-US" sz="2300" b="0" i="0" kern="1200"/>
            </a:br>
            <a:r>
              <a:rPr lang="en-US" sz="23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endParaRPr lang="en-US" sz="2300" b="0" i="0" kern="12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38A0C4-727C-FE71-94C3-DA0D2B686571}"/>
              </a:ext>
            </a:extLst>
          </p:cNvPr>
          <p:cNvSpPr/>
          <p:nvPr/>
        </p:nvSpPr>
        <p:spPr>
          <a:xfrm>
            <a:off x="5193066" y="873623"/>
            <a:ext cx="6350944" cy="524386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Clr>
                <a:srgbClr val="DEEAFD"/>
              </a:buClr>
              <a:buSzPct val="80000"/>
              <a:buFont typeface="Wingdings,Sans-Serif"/>
              <a:buChar char="Ø"/>
            </a:pPr>
            <a:r>
              <a:rPr lang="en-US" sz="2400" b="1" u="sng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Achiever of the Week: </a:t>
            </a:r>
            <a:r>
              <a:rPr lang="en-US" sz="24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endParaRPr lang="en-US">
              <a:solidFill>
                <a:schemeClr val="bg2">
                  <a:lumMod val="25000"/>
                </a:schemeClr>
              </a:solidFill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Clr>
                <a:srgbClr val="DEEAFD"/>
              </a:buClr>
              <a:buSzPct val="80000"/>
              <a:buFont typeface="Wingdings,Sans-Serif"/>
              <a:buChar char="Ø"/>
            </a:pPr>
            <a:r>
              <a:rPr lang="en-US" sz="2400">
                <a:solidFill>
                  <a:schemeClr val="bg2">
                    <a:lumMod val="25000"/>
                  </a:schemeClr>
                </a:solidFill>
                <a:latin typeface="Century Gothic"/>
                <a:ea typeface="+mj-ea"/>
                <a:cs typeface="+mj-cs"/>
              </a:rPr>
              <a:t>Violet who has shown courage and independence in her learning and sharing her ideas. </a:t>
            </a:r>
          </a:p>
          <a:p>
            <a:pPr marL="342900" indent="-342900" defTabSz="457200">
              <a:lnSpc>
                <a:spcPct val="90000"/>
              </a:lnSpc>
              <a:spcBef>
                <a:spcPts val="1000"/>
              </a:spcBef>
              <a:buClr>
                <a:srgbClr val="DEEAFD"/>
              </a:buClr>
              <a:buSzPct val="80000"/>
              <a:buFont typeface="Wingdings"/>
              <a:buChar char="Ø"/>
            </a:pPr>
            <a:endParaRPr lang="en-US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marL="342900" indent="-342900" defTabSz="457200">
              <a:lnSpc>
                <a:spcPct val="90000"/>
              </a:lnSpc>
              <a:spcBef>
                <a:spcPts val="1000"/>
              </a:spcBef>
              <a:buFont typeface="Wingdings"/>
              <a:buChar char="Ø"/>
            </a:pPr>
            <a:r>
              <a:rPr lang="en-US" sz="2400" b="1" u="sng" err="1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Behaviour</a:t>
            </a:r>
            <a:r>
              <a:rPr lang="en-US" sz="2400" b="1" u="sng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 for Learning of the Week:</a:t>
            </a:r>
            <a:r>
              <a:rPr lang="en-US" sz="2400" b="1" u="sng">
                <a:solidFill>
                  <a:schemeClr val="bg2">
                    <a:lumMod val="25000"/>
                  </a:schemeClr>
                </a:solidFill>
                <a:latin typeface="Century Gothic"/>
                <a:ea typeface="+mj-ea"/>
                <a:cs typeface="Segoe UI"/>
              </a:rPr>
              <a:t>  </a:t>
            </a:r>
            <a:r>
              <a:rPr lang="en-US" sz="2400">
                <a:solidFill>
                  <a:schemeClr val="bg2">
                    <a:lumMod val="25000"/>
                  </a:schemeClr>
                </a:solidFill>
                <a:latin typeface="Century Gothic"/>
                <a:ea typeface="+mj-ea"/>
                <a:cs typeface="Segoe UI"/>
              </a:rPr>
              <a:t>  </a:t>
            </a:r>
          </a:p>
          <a:p>
            <a:pPr marL="342900" indent="-342900" defTabSz="457200">
              <a:lnSpc>
                <a:spcPct val="90000"/>
              </a:lnSpc>
              <a:spcBef>
                <a:spcPts val="1000"/>
              </a:spcBef>
              <a:buFont typeface="Wingdings"/>
              <a:buChar char="Ø"/>
            </a:pPr>
            <a:r>
              <a:rPr lang="en-US" sz="24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Segoe UI"/>
              </a:rPr>
              <a:t>Joseph has shown a fantastic attitude to all areas of his learning and has also supported his peers. 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marL="342900" indent="-342900" defTabSz="457200">
              <a:lnSpc>
                <a:spcPct val="90000"/>
              </a:lnSpc>
              <a:spcBef>
                <a:spcPts val="1000"/>
              </a:spcBef>
              <a:buFont typeface="Wingdings"/>
              <a:buChar char="Ø"/>
            </a:pPr>
            <a:r>
              <a:rPr lang="en-US" sz="2400" b="1" u="sng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Superstar Readers:</a:t>
            </a:r>
            <a:endParaRPr lang="en-US" sz="240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400">
                <a:solidFill>
                  <a:srgbClr val="072C62"/>
                </a:solidFill>
                <a:ea typeface="+mj-ea"/>
                <a:cs typeface="+mj-cs"/>
              </a:rPr>
              <a:t>Theo S for reading at home and showing great effort in his phonics group. 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400">
                <a:solidFill>
                  <a:srgbClr val="072C62"/>
                </a:solidFill>
                <a:ea typeface="+mj-ea"/>
                <a:cs typeface="+mj-cs"/>
              </a:rPr>
              <a:t>Grace D for reading every day at home and applying fantastic expression in her reading.</a:t>
            </a:r>
          </a:p>
          <a:p>
            <a:pPr marL="342900" indent="-342900" defTabSz="457200">
              <a:lnSpc>
                <a:spcPct val="90000"/>
              </a:lnSpc>
              <a:spcBef>
                <a:spcPts val="1000"/>
              </a:spcBef>
              <a:buFont typeface="Wingdings"/>
              <a:buChar char="Ø"/>
            </a:pPr>
            <a:endParaRPr lang="en-US" sz="2400">
              <a:solidFill>
                <a:srgbClr val="072C62"/>
              </a:solidFill>
              <a:ea typeface="+mj-ea"/>
              <a:cs typeface="+mj-cs"/>
            </a:endParaRPr>
          </a:p>
          <a:p>
            <a:pPr marL="342900" indent="-342900" defTabSz="457200">
              <a:lnSpc>
                <a:spcPct val="90000"/>
              </a:lnSpc>
              <a:spcBef>
                <a:spcPts val="1000"/>
              </a:spcBef>
              <a:buFont typeface="Wingdings"/>
              <a:buChar char="Ø"/>
            </a:pPr>
            <a:endParaRPr lang="en-US" sz="2400">
              <a:solidFill>
                <a:srgbClr val="072C62"/>
              </a:solidFill>
              <a:ea typeface="+mj-ea"/>
              <a:cs typeface="+mj-cs"/>
            </a:endParaRPr>
          </a:p>
          <a:p>
            <a:pPr defTabSz="457200"/>
            <a:endParaRPr lang="en-US" sz="2000">
              <a:ea typeface="+mj-ea"/>
              <a:cs typeface="+mj-cs"/>
            </a:endParaRPr>
          </a:p>
          <a:p>
            <a:pPr defTabSz="457200">
              <a:buFont typeface="Arial" charset="2"/>
              <a:buChar char="•"/>
            </a:pPr>
            <a:endParaRPr lang="en-US" sz="2000">
              <a:ea typeface="+mj-ea"/>
              <a:cs typeface="+mj-cs"/>
            </a:endParaRPr>
          </a:p>
          <a:p>
            <a:pPr defTabSz="457200"/>
            <a:br>
              <a:rPr lang="en-US">
                <a:ea typeface="+mj-ea"/>
                <a:cs typeface="+mj-cs"/>
              </a:rPr>
            </a:br>
            <a:endParaRPr lang="en-US"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160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400"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400">
              <a:latin typeface="+mj-lt"/>
              <a:ea typeface="+mj-ea"/>
              <a:cs typeface="+mj-cs"/>
            </a:endParaRPr>
          </a:p>
          <a:p>
            <a:pPr defTabSz="457200">
              <a:spcBef>
                <a:spcPts val="1000"/>
              </a:spcBef>
              <a:buClr>
                <a:srgbClr val="DEEAFD"/>
              </a:buClr>
              <a:buSzPct val="80000"/>
              <a:buFont typeface="Wingdings" charset="2"/>
              <a:buChar char="Ø"/>
            </a:pPr>
            <a:endParaRPr lang="en-US" sz="2400" u="sng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147383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F5009-D1C8-10E5-2D80-F12203E6C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BD12C98-0F59-5F72-6A5D-908217A16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EAF728B-FF27-59C1-A55A-C5D5BAC5E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DD9FB394-6DF2-449B-80C0-2F44D69E40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E0A4AAE-3CA9-AB1A-FC5C-3AB9E8E58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E470253-CB9D-8B50-4810-6DDE852476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F830AED-ED88-88D3-70D2-2C754881C5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FBE4972-CCA2-FF8B-3D30-BF4486D314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36">
            <a:extLst>
              <a:ext uri="{FF2B5EF4-FFF2-40B4-BE49-F238E27FC236}">
                <a16:creationId xmlns:a16="http://schemas.microsoft.com/office/drawing/2014/main" id="{99AFDA10-868C-513B-ACC6-CA22E8E66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7F9D885-212F-D520-2C38-CA48AB819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E45B0B-76E1-9996-40FA-8CE7E44D5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B368DA-1002-DC59-6945-0470DDE28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Our Achiever of the Week &amp; </a:t>
            </a:r>
            <a:r>
              <a:rPr lang="en-US" sz="4000" b="0" i="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Behaviour</a:t>
            </a: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for Learning in </a:t>
            </a:r>
            <a:r>
              <a:rPr lang="en-US" sz="4000">
                <a:solidFill>
                  <a:srgbClr val="FFFFFF"/>
                </a:solidFill>
              </a:rPr>
              <a:t>Maple</a:t>
            </a: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Class</a:t>
            </a:r>
            <a:r>
              <a:rPr lang="en-US" sz="4000">
                <a:solidFill>
                  <a:srgbClr val="FFFFFF"/>
                </a:solidFill>
              </a:rPr>
              <a:t>.</a:t>
            </a:r>
            <a:br>
              <a:rPr lang="en-US" sz="4000" b="0" i="0" kern="1200"/>
            </a:b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					</a:t>
            </a:r>
            <a:br>
              <a:rPr lang="en-US" sz="2300" b="0" i="0" kern="1200"/>
            </a:br>
            <a:r>
              <a:rPr lang="en-US" sz="23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endParaRPr lang="en-US" sz="2300" b="0" i="0" kern="12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565379-FDED-66BD-0499-9CB7771E9D58}"/>
              </a:ext>
            </a:extLst>
          </p:cNvPr>
          <p:cNvSpPr/>
          <p:nvPr/>
        </p:nvSpPr>
        <p:spPr>
          <a:xfrm>
            <a:off x="5358569" y="1264645"/>
            <a:ext cx="5919503" cy="46130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defTabSz="457200">
              <a:lnSpc>
                <a:spcPct val="90000"/>
              </a:lnSpc>
              <a:spcBef>
                <a:spcPts val="1000"/>
              </a:spcBef>
              <a:buClr>
                <a:srgbClr val="DEEAFD"/>
              </a:buClr>
              <a:buSzPct val="80000"/>
            </a:pPr>
            <a:endParaRPr lang="en-US" sz="2400" b="1" u="sng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/>
            <a:r>
              <a:rPr lang="en-US" sz="2400" err="1">
                <a:solidFill>
                  <a:schemeClr val="bg2">
                    <a:lumMod val="25000"/>
                  </a:schemeClr>
                </a:solidFill>
                <a:latin typeface="Wingdings"/>
                <a:ea typeface="+mj-ea"/>
                <a:cs typeface="+mj-cs"/>
                <a:sym typeface="Wingdings"/>
              </a:rPr>
              <a:t>Ø</a:t>
            </a:r>
            <a:r>
              <a:rPr lang="en-US" sz="2400" b="1" u="sng" err="1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Achiever</a:t>
            </a:r>
            <a:r>
              <a:rPr lang="en-US" sz="2400" b="1" u="sng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 of the Week:</a:t>
            </a:r>
            <a:endParaRPr lang="en-US">
              <a:solidFill>
                <a:schemeClr val="bg2">
                  <a:lumMod val="25000"/>
                </a:schemeClr>
              </a:solidFill>
              <a:ea typeface="+mj-ea"/>
              <a:cs typeface="+mj-cs"/>
            </a:endParaRPr>
          </a:p>
          <a:p>
            <a:pPr defTabSz="457200"/>
            <a:r>
              <a:rPr lang="en-US" sz="2400">
                <a:solidFill>
                  <a:schemeClr val="bg2">
                    <a:lumMod val="25000"/>
                  </a:schemeClr>
                </a:solidFill>
                <a:latin typeface="Century Gothic"/>
                <a:ea typeface="+mj-ea"/>
                <a:cs typeface="+mj-cs"/>
              </a:rPr>
              <a:t>Myles for his excellent participation and ideas during our writing lesson.</a:t>
            </a:r>
          </a:p>
          <a:p>
            <a:pPr defTabSz="457200"/>
            <a:r>
              <a:rPr lang="en-US" sz="2400" err="1">
                <a:solidFill>
                  <a:schemeClr val="bg2">
                    <a:lumMod val="25000"/>
                  </a:schemeClr>
                </a:solidFill>
                <a:latin typeface="Wingdings"/>
                <a:ea typeface="+mj-ea"/>
                <a:cs typeface="+mj-cs"/>
                <a:sym typeface="Wingdings"/>
              </a:rPr>
              <a:t>Ø</a:t>
            </a:r>
            <a:r>
              <a:rPr lang="en-US" sz="2400" b="1" u="sng" err="1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Behaviour</a:t>
            </a:r>
            <a:r>
              <a:rPr lang="en-US" sz="2400" b="1" u="sng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 for Learning of the Week:</a:t>
            </a:r>
            <a:endParaRPr lang="en-US">
              <a:solidFill>
                <a:schemeClr val="bg2">
                  <a:lumMod val="25000"/>
                </a:schemeClr>
              </a:solidFill>
              <a:ea typeface="+mj-ea"/>
              <a:cs typeface="+mj-cs"/>
            </a:endParaRPr>
          </a:p>
          <a:p>
            <a:pPr defTabSz="457200"/>
            <a:r>
              <a:rPr lang="en-US" sz="2400">
                <a:solidFill>
                  <a:schemeClr val="bg2">
                    <a:lumMod val="25000"/>
                  </a:schemeClr>
                </a:solidFill>
                <a:latin typeface="Century Gothic"/>
                <a:ea typeface="+mj-ea"/>
                <a:cs typeface="+mj-cs"/>
              </a:rPr>
              <a:t>Henry A.W and Oliver, for helping and supporting their peer during P.E.</a:t>
            </a:r>
          </a:p>
          <a:p>
            <a:pPr defTabSz="457200"/>
            <a:r>
              <a:rPr lang="en-US" sz="2400" err="1">
                <a:solidFill>
                  <a:schemeClr val="bg2">
                    <a:lumMod val="25000"/>
                  </a:schemeClr>
                </a:solidFill>
                <a:latin typeface="Wingdings"/>
                <a:ea typeface="+mj-ea"/>
                <a:cs typeface="+mj-cs"/>
                <a:sym typeface="Wingdings"/>
              </a:rPr>
              <a:t>Ø</a:t>
            </a:r>
            <a:r>
              <a:rPr lang="en-US" sz="2400" b="1" u="sng" err="1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Superstar</a:t>
            </a:r>
            <a:r>
              <a:rPr lang="en-US" sz="2400" b="1" u="sng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 Readers:</a:t>
            </a:r>
            <a:endParaRPr lang="en-US">
              <a:solidFill>
                <a:schemeClr val="bg2">
                  <a:lumMod val="25000"/>
                </a:schemeClr>
              </a:solidFill>
              <a:ea typeface="+mj-ea"/>
              <a:cs typeface="+mj-cs"/>
            </a:endParaRPr>
          </a:p>
          <a:p>
            <a:pPr defTabSz="457200"/>
            <a:r>
              <a:rPr lang="en-US" sz="2400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Olivia for lovely paired reading during our vipers lesson and helping her partner.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Font typeface="Wingdings"/>
            </a:pPr>
            <a:endParaRPr lang="en-US" sz="2400" b="1" u="sng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40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400">
              <a:solidFill>
                <a:srgbClr val="072C62"/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400">
              <a:solidFill>
                <a:srgbClr val="072C62"/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400">
              <a:solidFill>
                <a:srgbClr val="072C62"/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400"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400">
              <a:latin typeface="+mj-lt"/>
              <a:ea typeface="+mj-ea"/>
              <a:cs typeface="+mj-cs"/>
            </a:endParaRPr>
          </a:p>
          <a:p>
            <a:pPr defTabSz="457200">
              <a:spcBef>
                <a:spcPts val="1000"/>
              </a:spcBef>
              <a:buClr>
                <a:srgbClr val="DEEAFD"/>
              </a:buClr>
              <a:buSzPct val="80000"/>
              <a:buFont typeface="Wingdings" charset="2"/>
              <a:buChar char="Ø"/>
            </a:pPr>
            <a:endParaRPr lang="en-US" sz="2400" u="sng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867472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FBE26-DB25-67B2-3132-F97F8ADFE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A30F416-D721-AB24-D3A2-BD259F992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FC6EFE3-7666-A88D-C8F7-B72CE285BE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67C89A73-2AD6-E000-98B2-287994FD9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C2426E7-F8F3-D1C1-CF84-991BFBF1A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4459A6-D3C7-CDCF-7BA2-BBBD6A715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E71CEB5-D877-B189-85C3-DE4BEB2C7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3CF8E57-CE56-08AF-EC56-352D35ECF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36">
            <a:extLst>
              <a:ext uri="{FF2B5EF4-FFF2-40B4-BE49-F238E27FC236}">
                <a16:creationId xmlns:a16="http://schemas.microsoft.com/office/drawing/2014/main" id="{719DC854-AEA1-761D-6BED-CD1D7F9812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1512861-4967-BC90-735D-44A2385C40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3F7CB3F-3BE3-6336-C211-C73C7FAF0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2894BD-B0FE-1F8F-180F-A1D924EFB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Our Achiever of the Week &amp; </a:t>
            </a:r>
            <a:r>
              <a:rPr lang="en-US" sz="4000" b="0" i="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Behaviour</a:t>
            </a: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for Learning in </a:t>
            </a:r>
            <a:r>
              <a:rPr lang="en-US" sz="4000">
                <a:solidFill>
                  <a:srgbClr val="FFFFFF"/>
                </a:solidFill>
              </a:rPr>
              <a:t>Willow Class.</a:t>
            </a:r>
            <a:br>
              <a:rPr lang="en-US" sz="4000" b="0" i="0" kern="1200"/>
            </a:b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					</a:t>
            </a:r>
            <a:br>
              <a:rPr lang="en-US" sz="2300" b="0" i="0" kern="1200"/>
            </a:br>
            <a:r>
              <a:rPr lang="en-US" sz="23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endParaRPr lang="en-US" sz="2300" b="0" i="0" kern="12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39AA6F-794A-8B66-F944-245BBF46347C}"/>
              </a:ext>
            </a:extLst>
          </p:cNvPr>
          <p:cNvSpPr/>
          <p:nvPr/>
        </p:nvSpPr>
        <p:spPr>
          <a:xfrm>
            <a:off x="5204109" y="791851"/>
            <a:ext cx="5909206" cy="5830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457200">
              <a:lnSpc>
                <a:spcPct val="90000"/>
              </a:lnSpc>
              <a:spcBef>
                <a:spcPts val="1000"/>
              </a:spcBef>
              <a:buClr>
                <a:srgbClr val="DEEAFD"/>
              </a:buClr>
              <a:buSzPct val="80000"/>
            </a:pPr>
            <a:endParaRPr lang="en-US" sz="2400" b="1" u="sng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/>
              <a:buChar char="Ø"/>
            </a:pPr>
            <a:r>
              <a:rPr lang="en-US" sz="2400" b="1" u="sng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Achiever of the Week:</a:t>
            </a:r>
            <a:endParaRPr lang="en-US" sz="2400" b="1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>
                <a:ea typeface="+mj-ea"/>
                <a:cs typeface="+mj-cs"/>
              </a:rPr>
              <a:t>Both Immy and Hilda have done really well transitioning into Willow Class – you have shown such a positive and hardworking attitude to your learning and you have settled in very well. </a:t>
            </a: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r>
              <a:rPr lang="en-US" sz="2400" b="1" u="sng" err="1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Behaviour</a:t>
            </a:r>
            <a:r>
              <a:rPr lang="en-US" sz="2400" b="1" u="sng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 for Learning of the Week:</a:t>
            </a:r>
            <a:endParaRPr lang="en-US" sz="2400" b="1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Jemima and Amelie both displayed great leadership and teamwork this week in Forest School – working hard during the session and setting a great example.</a:t>
            </a:r>
            <a:endParaRPr lang="en-US" sz="240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r>
              <a:rPr lang="en-US" sz="2400" b="1" u="sng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Superstar Readers:</a:t>
            </a:r>
            <a:endParaRPr lang="en-US" sz="240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All of Willow Class! I am so proud of you all for your engagement in our 'Stay and Read' session. It was lovely to see you showing a love of reading and sharing your books with an adult – Well done!</a:t>
            </a:r>
            <a:endParaRPr lang="en-US">
              <a:solidFill>
                <a:schemeClr val="bg2">
                  <a:lumMod val="25000"/>
                </a:schemeClr>
              </a:solidFill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40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400">
              <a:solidFill>
                <a:srgbClr val="072C62"/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400"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400">
              <a:latin typeface="+mj-lt"/>
              <a:ea typeface="+mj-ea"/>
              <a:cs typeface="+mj-cs"/>
            </a:endParaRPr>
          </a:p>
          <a:p>
            <a:pPr defTabSz="457200">
              <a:spcBef>
                <a:spcPts val="1000"/>
              </a:spcBef>
              <a:buClr>
                <a:srgbClr val="DEEAFD"/>
              </a:buClr>
              <a:buSzPct val="80000"/>
              <a:buFont typeface="Wingdings" charset="2"/>
              <a:buChar char="Ø"/>
            </a:pPr>
            <a:endParaRPr lang="en-US" sz="2400" u="sng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176678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DA54F-57AA-C85B-19E7-2F77F747D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EAB9AAA-FB7A-9D8E-75B7-D6EDADC711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CBB7C5E-D537-6EF4-9732-19286C3074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01296F48-1A39-045F-0BE4-2B10C4F1A3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7CF3977-5E41-378C-B6F7-423309733A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2BE6A02-C810-A240-41AA-3181A512D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00CDE99-61CB-0C9E-64B4-5EBA65DB8D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CFEA91B6-5D20-5BE5-E86F-8AAC670A4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22" name="Freeform 36">
            <a:extLst>
              <a:ext uri="{FF2B5EF4-FFF2-40B4-BE49-F238E27FC236}">
                <a16:creationId xmlns:a16="http://schemas.microsoft.com/office/drawing/2014/main" id="{0EDB0024-6ECE-4F11-B376-527C7FA613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A34722E-57EC-DF03-EB44-7A5C98E2CF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D862DEF-9499-B54A-94CA-067FD7F52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D3161C-C3BF-5BA1-E689-48ECFF439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Our Achiever of the Week &amp; </a:t>
            </a:r>
            <a:r>
              <a:rPr lang="en-US" sz="4000" b="0" i="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Behaviour</a:t>
            </a: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for Learning in </a:t>
            </a:r>
            <a:r>
              <a:rPr lang="en-US" sz="4000">
                <a:solidFill>
                  <a:srgbClr val="FFFFFF"/>
                </a:solidFill>
              </a:rPr>
              <a:t>Birch Class.</a:t>
            </a:r>
            <a:br>
              <a:rPr lang="en-US" sz="4000" b="0" i="0" kern="1200"/>
            </a:b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					</a:t>
            </a:r>
            <a:br>
              <a:rPr lang="en-US" sz="2300" b="0" i="0" kern="1200"/>
            </a:br>
            <a:r>
              <a:rPr lang="en-US" sz="23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endParaRPr lang="en-US" sz="2300" b="0" i="0" kern="12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0E5E6A-CD87-E37F-A636-0D32BE9E0335}"/>
              </a:ext>
            </a:extLst>
          </p:cNvPr>
          <p:cNvSpPr/>
          <p:nvPr/>
        </p:nvSpPr>
        <p:spPr>
          <a:xfrm>
            <a:off x="5206366" y="440589"/>
            <a:ext cx="5931617" cy="60360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defTabSz="457200">
              <a:lnSpc>
                <a:spcPct val="90000"/>
              </a:lnSpc>
              <a:spcBef>
                <a:spcPts val="1000"/>
              </a:spcBef>
              <a:buClr>
                <a:srgbClr val="DEEAFD"/>
              </a:buClr>
              <a:buSzPct val="80000"/>
            </a:pPr>
            <a:endParaRPr lang="en-US" sz="2000" b="1" u="sng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/>
              <a:buChar char="Ø"/>
            </a:pPr>
            <a:r>
              <a:rPr lang="en-US" sz="2000" b="1" u="sng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Achiever of the Week:</a:t>
            </a:r>
            <a:endParaRPr lang="en-US" sz="2000" b="1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000">
                <a:solidFill>
                  <a:srgbClr val="003366"/>
                </a:solidFill>
                <a:latin typeface="+mj-lt"/>
                <a:ea typeface="+mj-ea"/>
                <a:cs typeface="+mj-cs"/>
              </a:rPr>
              <a:t>    Finlay for excellent contributions to 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000">
                <a:solidFill>
                  <a:srgbClr val="003366"/>
                </a:solidFill>
                <a:latin typeface="+mj-lt"/>
                <a:ea typeface="+mj-ea"/>
                <a:cs typeface="+mj-cs"/>
              </a:rPr>
              <a:t>    mathematical and scientific discussions.</a:t>
            </a:r>
            <a:endParaRPr lang="en-US"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000">
              <a:solidFill>
                <a:srgbClr val="003366"/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r>
              <a:rPr lang="en-US" sz="2000" b="1" u="sng" err="1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Behaviour</a:t>
            </a:r>
            <a:r>
              <a:rPr lang="en-US" sz="2000" b="1" u="sng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 for Learning of the Week: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000">
                <a:solidFill>
                  <a:srgbClr val="003366"/>
                </a:solidFill>
                <a:ea typeface="+mj-ea"/>
                <a:cs typeface="+mj-cs"/>
              </a:rPr>
              <a:t>    Ellie for always striving to improve her work </a:t>
            </a:r>
            <a:endParaRPr lang="en-US" sz="2000">
              <a:solidFill>
                <a:srgbClr val="072C62"/>
              </a:solidFill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000">
                <a:solidFill>
                  <a:srgbClr val="003366"/>
                </a:solidFill>
                <a:ea typeface="+mj-ea"/>
                <a:cs typeface="+mj-cs"/>
              </a:rPr>
              <a:t>    and never 'settling'.</a:t>
            </a:r>
            <a:endParaRPr lang="en-US" sz="200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000">
              <a:solidFill>
                <a:srgbClr val="003366"/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r>
              <a:rPr lang="en-US" sz="2000" b="1" u="sng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Superstar Readers</a:t>
            </a:r>
            <a:endParaRPr lang="en-US" sz="200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000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    Joseph for enjoying sharing extracts from his 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000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    book.</a:t>
            </a:r>
            <a:endParaRPr lang="en-US">
              <a:solidFill>
                <a:schemeClr val="bg2">
                  <a:lumMod val="25000"/>
                </a:schemeClr>
              </a:solidFill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00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00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defTabSz="457200">
              <a:spcBef>
                <a:spcPts val="1000"/>
              </a:spcBef>
              <a:buClr>
                <a:srgbClr val="DEEAFD"/>
              </a:buClr>
              <a:buSzPct val="80000"/>
              <a:buFont typeface="Wingdings" charset="2"/>
              <a:buChar char="Ø"/>
            </a:pPr>
            <a:endParaRPr lang="en-US" sz="2000" u="sng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703223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FCB53-24F9-8467-69EC-21223AF46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D412011-11CD-9DF3-13A6-11563F496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41F92ED-8CA1-B7D4-5B4C-13C6364F7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8C56408-7EE6-AB81-DEBC-1ECC0D6ED6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A2C1AD3-901D-8CB2-59AB-6D1967588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129EFD8-DD66-3512-15CA-714431652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A76ABDD-B5A1-B4B8-4955-D2812189B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D4C299AA-8F0A-D227-9A82-4DF8D6169D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36">
            <a:extLst>
              <a:ext uri="{FF2B5EF4-FFF2-40B4-BE49-F238E27FC236}">
                <a16:creationId xmlns:a16="http://schemas.microsoft.com/office/drawing/2014/main" id="{A4BCC406-CB75-5ED2-311C-587BDD25B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23254D4-A546-8808-E0E4-DC67A0A63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4659DB1-B2FD-E510-C955-516A0448B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DB6F4F-53C2-A2CE-5581-473DB80CE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000">
                <a:solidFill>
                  <a:srgbClr val="FFFFFF"/>
                </a:solidFill>
              </a:rPr>
              <a:t>P.E. / Sports</a:t>
            </a:r>
            <a:br>
              <a:rPr lang="en-US" sz="4000">
                <a:solidFill>
                  <a:srgbClr val="FFFFFF"/>
                </a:solidFill>
              </a:rPr>
            </a:br>
            <a:r>
              <a:rPr lang="en-US" sz="4000">
                <a:solidFill>
                  <a:srgbClr val="FFFFFF"/>
                </a:solidFill>
              </a:rPr>
              <a:t>Award</a:t>
            </a:r>
            <a:br>
              <a:rPr lang="en-US" sz="4000" b="0" i="0" kern="1200"/>
            </a:b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					</a:t>
            </a:r>
            <a:br>
              <a:rPr lang="en-US" sz="2300" b="0" i="0" kern="1200"/>
            </a:br>
            <a:r>
              <a:rPr lang="en-US" sz="23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endParaRPr lang="en-US" sz="2300" b="0" i="0" kern="12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8B8D0B-25A7-BCAE-3B8F-B25F760C2B68}"/>
              </a:ext>
            </a:extLst>
          </p:cNvPr>
          <p:cNvSpPr/>
          <p:nvPr/>
        </p:nvSpPr>
        <p:spPr>
          <a:xfrm>
            <a:off x="5204109" y="1645920"/>
            <a:ext cx="5919503" cy="44708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457200">
              <a:lnSpc>
                <a:spcPct val="90000"/>
              </a:lnSpc>
              <a:spcBef>
                <a:spcPts val="1000"/>
              </a:spcBef>
              <a:buClr>
                <a:srgbClr val="DEEAFD"/>
              </a:buClr>
              <a:buSzPct val="80000"/>
            </a:pPr>
            <a:endParaRPr lang="en-US" b="1" u="sng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400">
              <a:solidFill>
                <a:srgbClr val="003366"/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400">
              <a:solidFill>
                <a:srgbClr val="003366"/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400">
              <a:solidFill>
                <a:srgbClr val="003366"/>
              </a:solidFill>
              <a:latin typeface="+mj-lt"/>
              <a:ea typeface="+mj-ea"/>
              <a:cs typeface="+mj-cs"/>
            </a:endParaRPr>
          </a:p>
          <a:p>
            <a:pPr marL="342900" indent="-342900" defTabSz="457200">
              <a:lnSpc>
                <a:spcPct val="90000"/>
              </a:lnSpc>
              <a:spcBef>
                <a:spcPts val="1000"/>
              </a:spcBef>
              <a:buFont typeface="Wingdings"/>
              <a:buChar char="Ø"/>
            </a:pPr>
            <a:endParaRPr lang="en-US" sz="2400">
              <a:solidFill>
                <a:srgbClr val="003366"/>
              </a:solidFill>
              <a:latin typeface="+mj-lt"/>
              <a:ea typeface="+mj-ea"/>
              <a:cs typeface="+mj-cs"/>
            </a:endParaRPr>
          </a:p>
          <a:p>
            <a:pPr marL="342900" indent="-342900" defTabSz="457200">
              <a:lnSpc>
                <a:spcPct val="90000"/>
              </a:lnSpc>
              <a:spcBef>
                <a:spcPts val="1000"/>
              </a:spcBef>
              <a:buFont typeface="Wingdings"/>
              <a:buChar char="Ø"/>
            </a:pPr>
            <a:endParaRPr lang="en-US" sz="2400">
              <a:solidFill>
                <a:srgbClr val="003366"/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b="1" u="sng">
              <a:solidFill>
                <a:srgbClr val="072C62"/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>
              <a:latin typeface="+mj-lt"/>
              <a:ea typeface="+mj-ea"/>
              <a:cs typeface="+mj-cs"/>
            </a:endParaRPr>
          </a:p>
          <a:p>
            <a:pPr defTabSz="457200">
              <a:spcBef>
                <a:spcPts val="1000"/>
              </a:spcBef>
              <a:buClr>
                <a:srgbClr val="DEEAFD"/>
              </a:buClr>
              <a:buSzPct val="80000"/>
              <a:buFont typeface="Wingdings" charset="2"/>
              <a:buChar char="Ø"/>
            </a:pPr>
            <a:endParaRPr lang="en-US" u="sng">
              <a:latin typeface="+mj-lt"/>
              <a:ea typeface="+mj-ea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646630-E54B-FF1C-81FF-5145A304999E}"/>
              </a:ext>
            </a:extLst>
          </p:cNvPr>
          <p:cNvSpPr txBox="1"/>
          <p:nvPr/>
        </p:nvSpPr>
        <p:spPr>
          <a:xfrm>
            <a:off x="4925123" y="1719146"/>
            <a:ext cx="7090316" cy="40934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u="sng">
                <a:solidFill>
                  <a:srgbClr val="072C62"/>
                </a:solidFill>
                <a:latin typeface="Century Gothic"/>
                <a:ea typeface="Arial"/>
                <a:cs typeface="Arial"/>
              </a:rPr>
              <a:t>P.E. star of the week</a:t>
            </a:r>
            <a:r>
              <a:rPr lang="en-US" sz="2000" b="1" i="0" u="sng" baseline="0">
                <a:solidFill>
                  <a:srgbClr val="072C62"/>
                </a:solidFill>
                <a:latin typeface="Century Gothic"/>
                <a:ea typeface="Arial"/>
                <a:cs typeface="Arial"/>
              </a:rPr>
              <a:t>:</a:t>
            </a:r>
            <a:r>
              <a:rPr lang="en-US" sz="2000" b="0" i="0">
                <a:solidFill>
                  <a:srgbClr val="000000"/>
                </a:solidFill>
                <a:latin typeface="Century Gothic"/>
                <a:ea typeface="Arial"/>
                <a:cs typeface="Arial"/>
              </a:rPr>
              <a:t>​</a:t>
            </a:r>
            <a:endParaRPr lang="en-US"/>
          </a:p>
          <a:p>
            <a:pPr marL="342900" indent="-342900">
              <a:lnSpc>
                <a:spcPct val="200000"/>
              </a:lnSpc>
              <a:buFont typeface="Wingdings"/>
              <a:buChar char="Ø"/>
            </a:pPr>
            <a:r>
              <a:rPr lang="en-US" sz="2000">
                <a:solidFill>
                  <a:srgbClr val="000000"/>
                </a:solidFill>
                <a:latin typeface="Century Gothic"/>
                <a:ea typeface="Segoe UI"/>
                <a:cs typeface="Arial"/>
              </a:rPr>
              <a:t>Arthur L - For great bean bag target shots.</a:t>
            </a:r>
          </a:p>
          <a:p>
            <a:pPr marL="342900" indent="-342900">
              <a:lnSpc>
                <a:spcPct val="200000"/>
              </a:lnSpc>
              <a:buFont typeface="Wingdings"/>
              <a:buChar char="Ø"/>
            </a:pPr>
            <a:r>
              <a:rPr lang="en-US" sz="2000">
                <a:solidFill>
                  <a:srgbClr val="000000"/>
                </a:solidFill>
                <a:latin typeface="Century Gothic"/>
                <a:ea typeface="Segoe UI"/>
                <a:cs typeface="Arial"/>
              </a:rPr>
              <a:t>Elliot B - For a 3 star award challenge.</a:t>
            </a:r>
          </a:p>
          <a:p>
            <a:pPr marL="342900" indent="-342900">
              <a:lnSpc>
                <a:spcPct val="200000"/>
              </a:lnSpc>
              <a:buFont typeface="Wingdings"/>
              <a:buChar char="Ø"/>
            </a:pPr>
            <a:r>
              <a:rPr lang="en-US" sz="2000">
                <a:solidFill>
                  <a:srgbClr val="000000"/>
                </a:solidFill>
                <a:latin typeface="Century Gothic"/>
                <a:ea typeface="Segoe UI"/>
                <a:cs typeface="Arial"/>
              </a:rPr>
              <a:t>Florence B - For working really hard with her team.</a:t>
            </a:r>
          </a:p>
          <a:p>
            <a:pPr>
              <a:lnSpc>
                <a:spcPct val="200000"/>
              </a:lnSpc>
            </a:pPr>
            <a:endParaRPr lang="en-US" sz="2000">
              <a:solidFill>
                <a:srgbClr val="000000"/>
              </a:solidFill>
              <a:latin typeface="Century Gothic"/>
              <a:ea typeface="Segoe UI"/>
              <a:cs typeface="Arial"/>
            </a:endParaRPr>
          </a:p>
          <a:p>
            <a:pPr algn="l" rtl="0"/>
            <a:r>
              <a:rPr lang="en-US" sz="2000" b="0" i="0" u="none" strike="noStrike" baseline="0">
                <a:solidFill>
                  <a:srgbClr val="003366"/>
                </a:solidFill>
                <a:latin typeface="Century Gothic"/>
                <a:ea typeface="Segoe UI"/>
                <a:cs typeface="Segoe UI"/>
              </a:rPr>
              <a:t>    </a:t>
            </a:r>
            <a:r>
              <a:rPr lang="en-US" sz="2000" b="0" i="0">
                <a:solidFill>
                  <a:srgbClr val="000000"/>
                </a:solidFill>
                <a:latin typeface="Century Gothic"/>
                <a:ea typeface="Segoe UI"/>
                <a:cs typeface="Segoe UI"/>
              </a:rPr>
              <a:t>​</a:t>
            </a:r>
          </a:p>
          <a:p>
            <a:pPr marL="285750" indent="-285750">
              <a:buFont typeface="Wingdings"/>
              <a:buChar char="Ø"/>
            </a:pPr>
            <a:endParaRPr lang="en-US" sz="2000" b="1" u="sng">
              <a:solidFill>
                <a:srgbClr val="072C62"/>
              </a:solidFill>
              <a:latin typeface="Century Gothic"/>
              <a:ea typeface="Arial"/>
              <a:cs typeface="Arial"/>
            </a:endParaRPr>
          </a:p>
          <a:p>
            <a:r>
              <a:rPr lang="en-US" sz="2000">
                <a:solidFill>
                  <a:srgbClr val="003366"/>
                </a:solidFill>
                <a:latin typeface="Century Gothic"/>
                <a:ea typeface="Arial"/>
                <a:cs typeface="Segoe UI"/>
              </a:rPr>
              <a:t>    </a:t>
            </a:r>
            <a:r>
              <a:rPr lang="en-US" sz="2000" b="0" i="0">
                <a:solidFill>
                  <a:srgbClr val="000000"/>
                </a:solidFill>
                <a:latin typeface="Century Gothic"/>
                <a:ea typeface="Arial"/>
                <a:cs typeface="Segoe UI"/>
              </a:rPr>
              <a:t>​</a:t>
            </a:r>
          </a:p>
          <a:p>
            <a:pPr algn="l" rtl="0"/>
            <a:r>
              <a:rPr lang="en-US" sz="2000" b="0" i="0" u="none" strike="noStrike" baseline="0">
                <a:solidFill>
                  <a:srgbClr val="072C62"/>
                </a:solidFill>
                <a:latin typeface="Century Gothic"/>
                <a:ea typeface="Segoe UI"/>
                <a:cs typeface="Segoe UI"/>
              </a:rPr>
              <a:t>    </a:t>
            </a:r>
            <a:endParaRPr lang="en-US" sz="2000"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9375710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AF424-B374-97E7-67AB-82CD5218B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22A85D9-AE27-6B6D-CFE7-85304ED08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416FDF-D646-6935-0951-5E4B00DC8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DB5DC331-58C4-E31C-691E-7A678F02A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AF69F4F-0C01-8DAF-97D3-E5CA4D9B5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3D4C405-B94E-2372-0114-FB3F5D0F77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7D8C4BC-7C1E-8EB4-BA38-06AF82F7A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Freeform 36">
            <a:extLst>
              <a:ext uri="{FF2B5EF4-FFF2-40B4-BE49-F238E27FC236}">
                <a16:creationId xmlns:a16="http://schemas.microsoft.com/office/drawing/2014/main" id="{E2B5E491-B625-6C24-A65E-B85CEA975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29C43AE-080A-200B-52FB-775F415C66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B6EE1A6-DEE5-FBCE-AE19-49E25CD78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9CE49B-7F76-C5FF-0336-AE6D132B1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>
              <a:lnSpc>
                <a:spcPct val="90000"/>
              </a:lnSpc>
            </a:pPr>
            <a:br>
              <a:rPr lang="en-US" sz="4000">
                <a:solidFill>
                  <a:srgbClr val="FFFFFF"/>
                </a:solidFill>
              </a:rPr>
            </a:br>
            <a:r>
              <a:rPr lang="en-US" sz="4000">
                <a:solidFill>
                  <a:srgbClr val="FFFFFF"/>
                </a:solidFill>
              </a:rPr>
              <a:t>Headteacher's </a:t>
            </a:r>
            <a:br>
              <a:rPr lang="en-US" sz="4000">
                <a:solidFill>
                  <a:srgbClr val="FFFFFF"/>
                </a:solidFill>
              </a:rPr>
            </a:br>
            <a:r>
              <a:rPr lang="en-US" sz="4000">
                <a:solidFill>
                  <a:srgbClr val="FFFFFF"/>
                </a:solidFill>
              </a:rPr>
              <a:t>Award</a:t>
            </a:r>
            <a:br>
              <a:rPr lang="en-US" sz="4000" b="0" i="0" kern="1200">
                <a:solidFill>
                  <a:srgbClr val="FFFFFF"/>
                </a:solidFill>
              </a:rPr>
            </a:br>
            <a:br>
              <a:rPr lang="en-US" sz="4000"/>
            </a:br>
            <a:br>
              <a:rPr lang="en-US" sz="4000"/>
            </a:b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					</a:t>
            </a:r>
            <a:br>
              <a:rPr lang="en-US" sz="2300" b="0" i="0" kern="1200"/>
            </a:br>
            <a:r>
              <a:rPr lang="en-US" sz="23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endParaRPr lang="en-US" sz="2300" b="0" i="0" kern="12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78F67A-10CB-7BE3-8910-FB143D16FCFD}"/>
              </a:ext>
            </a:extLst>
          </p:cNvPr>
          <p:cNvSpPr/>
          <p:nvPr/>
        </p:nvSpPr>
        <p:spPr>
          <a:xfrm>
            <a:off x="5206366" y="844001"/>
            <a:ext cx="5909206" cy="52740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defTabSz="457200">
              <a:lnSpc>
                <a:spcPct val="90000"/>
              </a:lnSpc>
              <a:spcBef>
                <a:spcPts val="1000"/>
              </a:spcBef>
              <a:buClr>
                <a:srgbClr val="DEEAFD"/>
              </a:buClr>
              <a:buSzPct val="80000"/>
            </a:pPr>
            <a:endParaRPr lang="en-US" sz="2000" b="1" u="sng" dirty="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000" b="1" u="sng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My special mentions this week go to:</a:t>
            </a:r>
            <a:endParaRPr lang="en-US" sz="2000" b="1" dirty="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000" dirty="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000" dirty="0">
                <a:latin typeface="+mj-lt"/>
                <a:ea typeface="+mj-ea"/>
                <a:cs typeface="+mj-cs"/>
              </a:rPr>
              <a:t>Lottie, </a:t>
            </a:r>
            <a:r>
              <a:rPr lang="en-US" sz="2000" dirty="0" err="1">
                <a:latin typeface="+mj-lt"/>
                <a:ea typeface="+mj-ea"/>
                <a:cs typeface="+mj-cs"/>
              </a:rPr>
              <a:t>Sebby</a:t>
            </a:r>
            <a:r>
              <a:rPr lang="en-US" sz="2000" dirty="0">
                <a:latin typeface="+mj-lt"/>
                <a:ea typeface="+mj-ea"/>
                <a:cs typeface="+mj-cs"/>
              </a:rPr>
              <a:t>, Zadie, Harper, Arthur, Oliver W, Jemima, Harrison M, Grace J </a:t>
            </a:r>
            <a:r>
              <a:rPr lang="en-US" sz="2000">
                <a:latin typeface="+mj-lt"/>
                <a:ea typeface="+mj-ea"/>
                <a:cs typeface="+mj-cs"/>
              </a:rPr>
              <a:t>&amp; Archie W.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000" dirty="0"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000" dirty="0">
                <a:latin typeface="+mj-lt"/>
                <a:ea typeface="+mj-ea"/>
                <a:cs typeface="+mj-cs"/>
              </a:rPr>
              <a:t>For a fabulous welcome and excellent questioning when Bishop Leah came to visit.</a:t>
            </a:r>
          </a:p>
          <a:p>
            <a:pPr defTabSz="457200">
              <a:spcBef>
                <a:spcPts val="1000"/>
              </a:spcBef>
              <a:buClr>
                <a:srgbClr val="DEEAFD"/>
              </a:buClr>
              <a:buSzPct val="80000"/>
              <a:buFont typeface="Wingdings" charset="2"/>
              <a:buChar char="Ø"/>
            </a:pPr>
            <a:endParaRPr lang="en-US" sz="2000" u="sng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000400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1">
                    <a:lumMod val="75000"/>
                  </a:schemeClr>
                </a:solidFill>
              </a:rPr>
              <a:t>Next week’s focus….</a:t>
            </a:r>
            <a:endParaRPr lang="en-GB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6111" y="1255613"/>
            <a:ext cx="4754874" cy="101566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>
                <a:solidFill>
                  <a:schemeClr val="accent1">
                    <a:lumMod val="75000"/>
                  </a:schemeClr>
                </a:solidFill>
              </a:rPr>
              <a:t> Respect for others rule.</a:t>
            </a:r>
          </a:p>
          <a:p>
            <a:endParaRPr lang="en-US" sz="200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000" b="1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Picture 5" descr="A tree with a blue border&#10;&#10;AI-generated content may be incorrect.">
            <a:extLst>
              <a:ext uri="{FF2B5EF4-FFF2-40B4-BE49-F238E27FC236}">
                <a16:creationId xmlns:a16="http://schemas.microsoft.com/office/drawing/2014/main" id="{529D83F7-9617-8211-A993-C9C75571F3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775" y="2584621"/>
            <a:ext cx="5263532" cy="3614352"/>
          </a:xfrm>
          <a:prstGeom prst="rect">
            <a:avLst/>
          </a:prstGeom>
        </p:spPr>
      </p:pic>
      <p:pic>
        <p:nvPicPr>
          <p:cNvPr id="7" name="Picture 6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2F0A8169-2392-9061-308B-B9F494E015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296" y="1050636"/>
            <a:ext cx="3620499" cy="514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2147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719</Words>
  <Application>Microsoft Office PowerPoint</Application>
  <PresentationFormat>Widescreen</PresentationFormat>
  <Paragraphs>109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Century Gothic</vt:lpstr>
      <vt:lpstr>Segoe UI</vt:lpstr>
      <vt:lpstr>Wingdings</vt:lpstr>
      <vt:lpstr>Wingdings 3</vt:lpstr>
      <vt:lpstr>Wingdings,Sans-Serif</vt:lpstr>
      <vt:lpstr>Ion</vt:lpstr>
      <vt:lpstr>Special Mentions</vt:lpstr>
      <vt:lpstr>Our Achiever of the Week &amp; Behaviour for Learning in Oak Class.                 </vt:lpstr>
      <vt:lpstr>Our Achiever of the Week &amp; Behaviour for Learning in  Ash Class.                 </vt:lpstr>
      <vt:lpstr>Our Achiever of the Week &amp; Behaviour for Learning in Maple Class.                 </vt:lpstr>
      <vt:lpstr>Our Achiever of the Week &amp; Behaviour for Learning in Willow Class.                 </vt:lpstr>
      <vt:lpstr>Our Achiever of the Week &amp; Behaviour for Learning in Birch Class.                 </vt:lpstr>
      <vt:lpstr>P.E. / Sports Award                 </vt:lpstr>
      <vt:lpstr> Headteacher's  Award                   </vt:lpstr>
      <vt:lpstr>Next week’s focus….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Special Mentions</dc:title>
  <dc:creator>Katherine Rawes</dc:creator>
  <cp:lastModifiedBy>Liane Rushby</cp:lastModifiedBy>
  <cp:revision>3</cp:revision>
  <cp:lastPrinted>2023-03-24T14:53:27Z</cp:lastPrinted>
  <dcterms:created xsi:type="dcterms:W3CDTF">2021-02-11T14:33:58Z</dcterms:created>
  <dcterms:modified xsi:type="dcterms:W3CDTF">2026-01-16T15:19:06Z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a4828c0-bf9e-487a-a999-4cc0afddd2a0_Enabled">
    <vt:lpwstr>true</vt:lpwstr>
  </property>
  <property fmtid="{D5CDD505-2E9C-101B-9397-08002B2CF9AE}" pid="3" name="MSIP_Label_2a4828c0-bf9e-487a-a999-4cc0afddd2a0_SetDate">
    <vt:lpwstr>2025-01-20T20:43:38Z</vt:lpwstr>
  </property>
  <property fmtid="{D5CDD505-2E9C-101B-9397-08002B2CF9AE}" pid="4" name="MSIP_Label_2a4828c0-bf9e-487a-a999-4cc0afddd2a0_Method">
    <vt:lpwstr>Standard</vt:lpwstr>
  </property>
  <property fmtid="{D5CDD505-2E9C-101B-9397-08002B2CF9AE}" pid="5" name="MSIP_Label_2a4828c0-bf9e-487a-a999-4cc0afddd2a0_Name">
    <vt:lpwstr>Not Sensitive</vt:lpwstr>
  </property>
  <property fmtid="{D5CDD505-2E9C-101B-9397-08002B2CF9AE}" pid="6" name="MSIP_Label_2a4828c0-bf9e-487a-a999-4cc0afddd2a0_SiteId">
    <vt:lpwstr>351368d1-9b5a-4c8b-ac76-f39b4c7dd76c</vt:lpwstr>
  </property>
  <property fmtid="{D5CDD505-2E9C-101B-9397-08002B2CF9AE}" pid="7" name="MSIP_Label_2a4828c0-bf9e-487a-a999-4cc0afddd2a0_ActionId">
    <vt:lpwstr>d5c6c564-27de-4a0a-a1fd-66d9e58370ec</vt:lpwstr>
  </property>
  <property fmtid="{D5CDD505-2E9C-101B-9397-08002B2CF9AE}" pid="8" name="MSIP_Label_2a4828c0-bf9e-487a-a999-4cc0afddd2a0_ContentBits">
    <vt:lpwstr>0</vt:lpwstr>
  </property>
  <property fmtid="{D5CDD505-2E9C-101B-9397-08002B2CF9AE}" pid="9" name="MSIP_Label_2a4828c0-bf9e-487a-a999-4cc0afddd2a0_Tag">
    <vt:lpwstr>10, 3, 0, 2</vt:lpwstr>
  </property>
</Properties>
</file>