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8" r:id="rId2"/>
    <p:sldId id="329" r:id="rId3"/>
    <p:sldId id="330" r:id="rId4"/>
    <p:sldId id="331" r:id="rId5"/>
    <p:sldId id="332" r:id="rId6"/>
    <p:sldId id="333" r:id="rId7"/>
    <p:sldId id="323" r:id="rId8"/>
    <p:sldId id="334" r:id="rId9"/>
    <p:sldId id="335" r:id="rId10"/>
    <p:sldId id="336" r:id="rId11"/>
    <p:sldId id="337" r:id="rId12"/>
    <p:sldId id="33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E36832-6A29-0300-FD24-20DDBE66C5B5}" v="4" dt="2025-12-10T09:07:31.4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1A2A0-AE79-8BBB-0BE6-23FADA5465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4C723B-0599-18FD-D5F8-1C621F8A23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4F4896-5B51-948D-431A-6DDE2EB1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B2176-9E68-4B98-89BD-AE34DF8DFD63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A8D9C4-F970-33FA-0043-DEA1580B2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B8AC85-9182-E62C-9BDA-89E22AFFA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80EAB-DB2A-4A46-A950-7E5185B7AE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3941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A696A-6233-CD0C-6252-BF238555B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EE5870-B63A-0AC2-C240-C5043B4B9F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C4025C-FF8A-9E87-A7EB-7DF8CEA76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B2176-9E68-4B98-89BD-AE34DF8DFD63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F6B946-4062-6858-E2D4-FC09DDB82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7CF884-DE0E-FC3C-3FE6-33C4FC522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80EAB-DB2A-4A46-A950-7E5185B7AE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0212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8AC03E4-DB3F-A0E8-B4C1-ACCE51AE57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616735-15B6-1D52-62C8-A91BCADEB7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45C9BE-5CBE-E240-A787-F0C8F0CF7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B2176-9E68-4B98-89BD-AE34DF8DFD63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52D830-0359-45BE-BFEB-EAE291579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C8D17-DE27-2E8A-C411-64A9D8DC4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80EAB-DB2A-4A46-A950-7E5185B7AE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414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8A00A-B9E4-94F1-AD3A-AFB1DF0C6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32292D-4219-069B-08C8-E7E5743BDF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FA05BE-0323-6CB1-C2B2-2E6522255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B2176-9E68-4B98-89BD-AE34DF8DFD63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FD2D40-5373-A7FC-95E3-6EFD30C43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7161FD-9124-3DEC-B569-BCD11B272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80EAB-DB2A-4A46-A950-7E5185B7AE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1356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BE50D-D354-6F66-1BAE-1AF831062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F21F6D-B16C-C8D3-AD23-4999FAA879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8F28C1-F9DE-48F1-AF0D-7B4B3DF01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B2176-9E68-4B98-89BD-AE34DF8DFD63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A4DA78-8088-0B08-C20E-F8A65860A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126E41-C456-FCA6-01D9-AF0E50674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80EAB-DB2A-4A46-A950-7E5185B7AE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472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4BDF6-85F5-980C-D676-1919C79A3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7D8407-CFF5-23D7-ABDA-84B3A68560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722064-E768-7178-2A0C-A1A8B37F84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71606B-9EBC-C56A-5C54-25BC667F1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B2176-9E68-4B98-89BD-AE34DF8DFD63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2CB969-6D89-394C-69C9-78B9EC3AB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47121E-0DAD-8E06-AFDA-7507AB538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80EAB-DB2A-4A46-A950-7E5185B7AE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7218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EDCC2-CCDC-7AC7-6DB7-FD0EC9748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FED291-E872-4337-A664-D3F657B93A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188872-A75D-1300-4B42-98FD436D74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108390-EE06-37B2-F881-4762FD2444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150CA5-8F38-A17D-0836-A10F0E2ABD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7AF082-559B-2CD8-7CA4-FD74136E2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B2176-9E68-4B98-89BD-AE34DF8DFD63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3DA838-CC67-5F82-594F-9104E1350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F24F6FC-7213-BE46-CFCA-4ED211F0E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80EAB-DB2A-4A46-A950-7E5185B7AE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0006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91A23-DA02-D28E-42CC-105B183E2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61FADF-6DB1-9663-96D7-47C7D997B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B2176-9E68-4B98-89BD-AE34DF8DFD63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114B00-28F6-770F-A13F-83345DE38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D88152-F838-7994-CC09-6917912C3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80EAB-DB2A-4A46-A950-7E5185B7AE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8187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87F155-956D-8731-8A21-CA2DA0830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B2176-9E68-4B98-89BD-AE34DF8DFD63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02A712-D0F6-08F3-AA70-AEA92C339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2235E3-4818-A2D4-0FBE-217332042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80EAB-DB2A-4A46-A950-7E5185B7AE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3183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BABBF-5D33-CFAE-9760-CF3D7BC0B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409A5F-10C6-08ED-71C3-BBF23C0A49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BC6EC1-7AAA-F0EE-3E9D-30555E1330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EC3237-3D40-CBB1-9863-2E45A835B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B2176-9E68-4B98-89BD-AE34DF8DFD63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41C4F9-2DF6-9A1C-D542-19C5AA7D1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19DDDB-CBAF-BA2B-57D9-3394E5B28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80EAB-DB2A-4A46-A950-7E5185B7AE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3662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B99E2-E7A9-139E-56D3-CE19240F4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5427E4-30BB-C82F-C61D-CF4325DAF2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D4A518-430B-FB38-49B0-D292EA1E76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5FFB18-9003-9962-0EE0-7CCC9270B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B2176-9E68-4B98-89BD-AE34DF8DFD63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2E46C2-5E59-1938-8FD6-1D2EB672B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941947-9C35-8EC5-0311-8694D40A0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80EAB-DB2A-4A46-A950-7E5185B7AE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286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FB2688-23D1-9DD4-28F0-F6ED59B45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2B0C88-85A7-6BA6-6E0A-E82189E8F9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D6A28B-8D6E-189A-16E1-978052C03B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A7B2176-9E68-4B98-89BD-AE34DF8DFD63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58CCED-AE7E-2592-336E-128211DD4D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290E3F-6DCB-AB66-131C-93458753BC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E880EAB-DB2A-4A46-A950-7E5185B7AE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9608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DF08D30-CE37-46D9-9490-72707571C8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2097440"/>
              </p:ext>
            </p:extLst>
          </p:nvPr>
        </p:nvGraphicFramePr>
        <p:xfrm>
          <a:off x="2137253" y="719461"/>
          <a:ext cx="9563966" cy="58617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97765">
                  <a:extLst>
                    <a:ext uri="{9D8B030D-6E8A-4147-A177-3AD203B41FA5}">
                      <a16:colId xmlns:a16="http://schemas.microsoft.com/office/drawing/2014/main" val="3483663112"/>
                    </a:ext>
                  </a:extLst>
                </a:gridCol>
                <a:gridCol w="1827822">
                  <a:extLst>
                    <a:ext uri="{9D8B030D-6E8A-4147-A177-3AD203B41FA5}">
                      <a16:colId xmlns:a16="http://schemas.microsoft.com/office/drawing/2014/main" val="419858901"/>
                    </a:ext>
                  </a:extLst>
                </a:gridCol>
                <a:gridCol w="1912793">
                  <a:extLst>
                    <a:ext uri="{9D8B030D-6E8A-4147-A177-3AD203B41FA5}">
                      <a16:colId xmlns:a16="http://schemas.microsoft.com/office/drawing/2014/main" val="890014520"/>
                    </a:ext>
                  </a:extLst>
                </a:gridCol>
                <a:gridCol w="1912793">
                  <a:extLst>
                    <a:ext uri="{9D8B030D-6E8A-4147-A177-3AD203B41FA5}">
                      <a16:colId xmlns:a16="http://schemas.microsoft.com/office/drawing/2014/main" val="326853016"/>
                    </a:ext>
                  </a:extLst>
                </a:gridCol>
                <a:gridCol w="1912793">
                  <a:extLst>
                    <a:ext uri="{9D8B030D-6E8A-4147-A177-3AD203B41FA5}">
                      <a16:colId xmlns:a16="http://schemas.microsoft.com/office/drawing/2014/main" val="1827857008"/>
                    </a:ext>
                  </a:extLst>
                </a:gridCol>
              </a:tblGrid>
              <a:tr h="1745342">
                <a:tc>
                  <a:txBody>
                    <a:bodyPr/>
                    <a:lstStyle/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Look</a:t>
                      </a:r>
                    </a:p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Read </a:t>
                      </a:r>
                    </a:p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Cover</a:t>
                      </a:r>
                    </a:p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Write </a:t>
                      </a:r>
                    </a:p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Check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Monday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>
                          <a:latin typeface="Cooper Black" panose="0208090404030B020404" pitchFamily="18" charset="0"/>
                        </a:rPr>
                        <a:t>Tuesday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>
                          <a:latin typeface="Cooper Black" panose="0208090404030B020404" pitchFamily="18" charset="0"/>
                        </a:rPr>
                        <a:t>Wednesday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>
                          <a:latin typeface="Cooper Black" panose="0208090404030B020404" pitchFamily="18" charset="0"/>
                        </a:rPr>
                        <a:t>Thursday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6027075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>
                          <a:latin typeface="Comic Sans MS"/>
                        </a:rPr>
                        <a:t>door</a:t>
                      </a:r>
                      <a:endParaRPr lang="en-GB" sz="280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2775250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>
                          <a:latin typeface="Comic Sans MS"/>
                        </a:rPr>
                        <a:t>floor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7609922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>
                          <a:latin typeface="Comic Sans MS"/>
                        </a:rPr>
                        <a:t>poor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1419595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>
                          <a:latin typeface="Comic Sans MS"/>
                        </a:rPr>
                        <a:t>find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0692347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>
                          <a:latin typeface="Comic Sans MS"/>
                        </a:rPr>
                        <a:t>mind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883772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0">
                          <a:solidFill>
                            <a:schemeClr val="tx1"/>
                          </a:solidFill>
                          <a:latin typeface="Comic Sans MS"/>
                        </a:rPr>
                        <a:t>kind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4440436"/>
                  </a:ext>
                </a:extLst>
              </a:tr>
              <a:tr h="55982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8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6468080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21877C1C-46D8-4BFA-B152-E6F005D9BC05}"/>
              </a:ext>
            </a:extLst>
          </p:cNvPr>
          <p:cNvSpPr txBox="1"/>
          <p:nvPr/>
        </p:nvSpPr>
        <p:spPr>
          <a:xfrm>
            <a:off x="179295" y="188259"/>
            <a:ext cx="1936378" cy="22467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oper Black" panose="0208090404030B020404" pitchFamily="18" charset="0"/>
                <a:ea typeface="+mn-ea"/>
                <a:cs typeface="+mn-cs"/>
              </a:rPr>
              <a:t>Spellings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oper Black" panose="0208090404030B020404" pitchFamily="18" charset="0"/>
                <a:ea typeface="+mn-ea"/>
                <a:cs typeface="+mn-cs"/>
              </a:rPr>
              <a:t>Week </a:t>
            </a:r>
            <a:r>
              <a:rPr lang="en-GB" sz="2800">
                <a:solidFill>
                  <a:prstClr val="black"/>
                </a:solidFill>
                <a:latin typeface="Cooper Black" panose="0208090404030B020404" pitchFamily="18" charset="0"/>
              </a:rPr>
              <a:t>2</a:t>
            </a:r>
          </a:p>
          <a:p>
            <a:pPr algn="ctr">
              <a:defRPr/>
            </a:pPr>
            <a:r>
              <a:rPr lang="en-GB" sz="2800">
                <a:solidFill>
                  <a:prstClr val="black"/>
                </a:solidFill>
                <a:latin typeface="Cooper Black" panose="0208090404030B020404" pitchFamily="18" charset="0"/>
              </a:rPr>
              <a:t>Y2</a:t>
            </a:r>
          </a:p>
          <a:p>
            <a:pPr algn="ctr">
              <a:defRPr/>
            </a:pPr>
            <a:r>
              <a:rPr lang="en-GB" sz="2800">
                <a:solidFill>
                  <a:prstClr val="black"/>
                </a:solidFill>
                <a:latin typeface="Cooper Black"/>
              </a:rPr>
              <a:t>12.9.25</a:t>
            </a:r>
            <a:endParaRPr lang="en-GB" sz="2800">
              <a:solidFill>
                <a:prstClr val="black"/>
              </a:solidFill>
              <a:latin typeface="Cooper Black" panose="0208090404030B0204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oper Black" panose="0208090404030B020404" pitchFamily="18" charset="0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4C1CC1C-6880-4754-B38B-4B89ACD71149}"/>
              </a:ext>
            </a:extLst>
          </p:cNvPr>
          <p:cNvSpPr txBox="1"/>
          <p:nvPr/>
        </p:nvSpPr>
        <p:spPr>
          <a:xfrm>
            <a:off x="346434" y="2435028"/>
            <a:ext cx="1602099" cy="14773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u="sng">
                <a:solidFill>
                  <a:prstClr val="black"/>
                </a:solidFill>
                <a:latin typeface="Calibri" panose="020F0502020204030204"/>
              </a:rPr>
              <a:t>Spelling knowledge</a:t>
            </a:r>
            <a:r>
              <a:rPr lang="en-GB">
                <a:solidFill>
                  <a:prstClr val="black"/>
                </a:solidFill>
                <a:latin typeface="Calibri" panose="020F0502020204030204"/>
              </a:rPr>
              <a:t>:</a:t>
            </a:r>
            <a:endParaRPr lang="en-GB">
              <a:solidFill>
                <a:prstClr val="black"/>
              </a:solidFill>
              <a:latin typeface="Calibri" panose="020F0502020204030204"/>
              <a:ea typeface="Calibri"/>
              <a:cs typeface="Calibri"/>
            </a:endParaRPr>
          </a:p>
          <a:p>
            <a:pPr algn="ctr">
              <a:defRPr/>
            </a:pPr>
            <a:r>
              <a:rPr lang="en-GB">
                <a:solidFill>
                  <a:prstClr val="black"/>
                </a:solidFill>
                <a:latin typeface="Calibri" panose="020F0502020204030204"/>
                <a:ea typeface="Calibri"/>
                <a:cs typeface="Calibri"/>
              </a:rPr>
              <a:t>Common Exception words.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0FED11E-6F84-41CC-88A5-62C61DF9E419}"/>
              </a:ext>
            </a:extLst>
          </p:cNvPr>
          <p:cNvGrpSpPr/>
          <p:nvPr/>
        </p:nvGrpSpPr>
        <p:grpSpPr>
          <a:xfrm>
            <a:off x="3033312" y="81254"/>
            <a:ext cx="8124313" cy="660165"/>
            <a:chOff x="2599765" y="1026015"/>
            <a:chExt cx="7062897" cy="730624"/>
          </a:xfrm>
          <a:solidFill>
            <a:schemeClr val="bg1"/>
          </a:solidFill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ECD6A408-3944-4622-B9BF-CBE647D468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99765" y="1197864"/>
              <a:ext cx="490816" cy="386927"/>
            </a:xfrm>
            <a:prstGeom prst="rect">
              <a:avLst/>
            </a:prstGeom>
            <a:grpFill/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A2FCCFB-C30F-4645-9739-DD60D4B2C3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64343" y="1144074"/>
              <a:ext cx="423924" cy="509219"/>
            </a:xfrm>
            <a:prstGeom prst="rect">
              <a:avLst/>
            </a:prstGeom>
            <a:grpFill/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0F8946AB-695B-440C-8E9B-26E0D401A6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62029" y="1179934"/>
              <a:ext cx="440717" cy="440717"/>
            </a:xfrm>
            <a:prstGeom prst="rect">
              <a:avLst/>
            </a:prstGeom>
            <a:grpFill/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0C004FB2-E157-4223-8292-91E174B8C96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64506" y="1026015"/>
              <a:ext cx="730624" cy="730624"/>
            </a:xfrm>
            <a:prstGeom prst="rect">
              <a:avLst/>
            </a:prstGeom>
            <a:grpFill/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CBC48620-D183-40E2-BA8C-EA30FE96B38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045389" y="1242459"/>
              <a:ext cx="617273" cy="312447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2769506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C87878-E18F-CFF9-878B-168EC9EA9B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386A5D2-3FCE-7F3E-C070-1124B91CA5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5068428"/>
              </p:ext>
            </p:extLst>
          </p:nvPr>
        </p:nvGraphicFramePr>
        <p:xfrm>
          <a:off x="2137253" y="719461"/>
          <a:ext cx="9563966" cy="58617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97765">
                  <a:extLst>
                    <a:ext uri="{9D8B030D-6E8A-4147-A177-3AD203B41FA5}">
                      <a16:colId xmlns:a16="http://schemas.microsoft.com/office/drawing/2014/main" val="3483663112"/>
                    </a:ext>
                  </a:extLst>
                </a:gridCol>
                <a:gridCol w="1827822">
                  <a:extLst>
                    <a:ext uri="{9D8B030D-6E8A-4147-A177-3AD203B41FA5}">
                      <a16:colId xmlns:a16="http://schemas.microsoft.com/office/drawing/2014/main" val="419858901"/>
                    </a:ext>
                  </a:extLst>
                </a:gridCol>
                <a:gridCol w="1912793">
                  <a:extLst>
                    <a:ext uri="{9D8B030D-6E8A-4147-A177-3AD203B41FA5}">
                      <a16:colId xmlns:a16="http://schemas.microsoft.com/office/drawing/2014/main" val="890014520"/>
                    </a:ext>
                  </a:extLst>
                </a:gridCol>
                <a:gridCol w="1912793">
                  <a:extLst>
                    <a:ext uri="{9D8B030D-6E8A-4147-A177-3AD203B41FA5}">
                      <a16:colId xmlns:a16="http://schemas.microsoft.com/office/drawing/2014/main" val="326853016"/>
                    </a:ext>
                  </a:extLst>
                </a:gridCol>
                <a:gridCol w="1912793">
                  <a:extLst>
                    <a:ext uri="{9D8B030D-6E8A-4147-A177-3AD203B41FA5}">
                      <a16:colId xmlns:a16="http://schemas.microsoft.com/office/drawing/2014/main" val="1827857008"/>
                    </a:ext>
                  </a:extLst>
                </a:gridCol>
              </a:tblGrid>
              <a:tr h="1745342">
                <a:tc>
                  <a:txBody>
                    <a:bodyPr/>
                    <a:lstStyle/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Look</a:t>
                      </a:r>
                    </a:p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Read </a:t>
                      </a:r>
                    </a:p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Cover</a:t>
                      </a:r>
                    </a:p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Write </a:t>
                      </a:r>
                    </a:p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Check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Monday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>
                          <a:latin typeface="Cooper Black" panose="0208090404030B020404" pitchFamily="18" charset="0"/>
                        </a:rPr>
                        <a:t>Tuesday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>
                          <a:latin typeface="Cooper Black" panose="0208090404030B020404" pitchFamily="18" charset="0"/>
                        </a:rPr>
                        <a:t>Wednesday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>
                          <a:latin typeface="Cooper Black" panose="0208090404030B020404" pitchFamily="18" charset="0"/>
                        </a:rPr>
                        <a:t>Thursday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6027075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latin typeface="Comic Sans MS"/>
                        </a:rPr>
                        <a:t>knock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2775250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2800">
                          <a:latin typeface="Comic Sans MS"/>
                        </a:rPr>
                        <a:t>know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7609922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latin typeface="Comic Sans MS"/>
                        </a:rPr>
                        <a:t>knee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1419595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latin typeface="Comic Sans MS"/>
                        </a:rPr>
                        <a:t>gnaw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0692347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latin typeface="Comic Sans MS"/>
                        </a:rPr>
                        <a:t>gnome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883772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000">
                          <a:solidFill>
                            <a:schemeClr val="tx1"/>
                          </a:solidFill>
                          <a:latin typeface="Comic Sans MS"/>
                        </a:rPr>
                        <a:t>gnarled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4440436"/>
                  </a:ext>
                </a:extLst>
              </a:tr>
              <a:tr h="55982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8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6468080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A7055AFC-7FF0-3CCE-7E35-F72A8D315B64}"/>
              </a:ext>
            </a:extLst>
          </p:cNvPr>
          <p:cNvSpPr txBox="1"/>
          <p:nvPr/>
        </p:nvSpPr>
        <p:spPr>
          <a:xfrm>
            <a:off x="179295" y="188259"/>
            <a:ext cx="1936378" cy="22467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oper Black" panose="0208090404030B020404" pitchFamily="18" charset="0"/>
                <a:ea typeface="+mn-ea"/>
                <a:cs typeface="+mn-cs"/>
              </a:rPr>
              <a:t>Spellings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oper Black"/>
              </a:rPr>
              <a:t>Week </a:t>
            </a:r>
            <a:r>
              <a:rPr lang="en-GB" sz="2800">
                <a:solidFill>
                  <a:prstClr val="black"/>
                </a:solidFill>
                <a:latin typeface="Cooper Black"/>
              </a:rPr>
              <a:t>11</a:t>
            </a:r>
          </a:p>
          <a:p>
            <a:pPr algn="ctr">
              <a:defRPr/>
            </a:pPr>
            <a:r>
              <a:rPr lang="en-GB" sz="2800">
                <a:solidFill>
                  <a:prstClr val="black"/>
                </a:solidFill>
                <a:latin typeface="Cooper Black"/>
              </a:rPr>
              <a:t>Y2</a:t>
            </a:r>
            <a:endParaRPr lang="en-GB" sz="2800">
              <a:solidFill>
                <a:prstClr val="black"/>
              </a:solidFill>
              <a:latin typeface="Cooper Black" panose="0208090404030B020404" pitchFamily="18" charset="0"/>
            </a:endParaRPr>
          </a:p>
          <a:p>
            <a:pPr algn="ctr">
              <a:defRPr/>
            </a:pPr>
            <a:r>
              <a:rPr lang="en-GB" sz="2800">
                <a:solidFill>
                  <a:prstClr val="black"/>
                </a:solidFill>
                <a:latin typeface="Cooper Black"/>
              </a:rPr>
              <a:t>21.11.25</a:t>
            </a:r>
            <a:endParaRPr lang="en-GB" sz="2800">
              <a:solidFill>
                <a:prstClr val="black"/>
              </a:solidFill>
              <a:latin typeface="Cooper Black" panose="0208090404030B0204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oper Black" panose="0208090404030B020404" pitchFamily="18" charset="0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3D9B35E-6E9F-0E13-D0F4-A50C819F0CFB}"/>
              </a:ext>
            </a:extLst>
          </p:cNvPr>
          <p:cNvSpPr txBox="1"/>
          <p:nvPr/>
        </p:nvSpPr>
        <p:spPr>
          <a:xfrm>
            <a:off x="71718" y="1984479"/>
            <a:ext cx="2034052" cy="276998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GB"/>
          </a:p>
          <a:p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/>
            </a:pPr>
            <a:r>
              <a:rPr lang="en-GB" sz="1400" u="sng">
                <a:solidFill>
                  <a:prstClr val="black"/>
                </a:solidFill>
                <a:latin typeface="Calibri" panose="020F0502020204030204"/>
              </a:rPr>
              <a:t>Spelling knowledge:</a:t>
            </a:r>
            <a:endParaRPr lang="en-GB" sz="1400">
              <a:solidFill>
                <a:prstClr val="black"/>
              </a:solidFill>
              <a:latin typeface="Calibri" panose="020F0502020204030204"/>
              <a:ea typeface="Calibri"/>
              <a:cs typeface="Calibri"/>
            </a:endParaRPr>
          </a:p>
          <a:p>
            <a:pPr algn="ctr">
              <a:defRPr/>
            </a:pPr>
            <a:r>
              <a:rPr lang="en-GB" sz="1400">
                <a:solidFill>
                  <a:prstClr val="black"/>
                </a:solidFill>
                <a:latin typeface="Aptos"/>
              </a:rPr>
              <a:t>As part of our spellings, we revisit and reinforce </a:t>
            </a:r>
            <a:r>
              <a:rPr kumimoji="0" lang="en-GB" sz="1400" i="0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</a:rPr>
              <a:t>the </a:t>
            </a:r>
            <a:r>
              <a:rPr lang="en-GB" sz="1400">
                <a:solidFill>
                  <a:prstClr val="black"/>
                </a:solidFill>
                <a:latin typeface="Aptos"/>
              </a:rPr>
              <a:t>spelling strategies taught in phonics.</a:t>
            </a:r>
          </a:p>
          <a:p>
            <a:pPr algn="ctr">
              <a:defRPr/>
            </a:pPr>
            <a:r>
              <a:rPr lang="en-GB" sz="1400" b="1">
                <a:solidFill>
                  <a:prstClr val="black"/>
                </a:solidFill>
                <a:latin typeface="Aptos"/>
              </a:rPr>
              <a:t>This week: </a:t>
            </a:r>
            <a:endParaRPr lang="en-US" sz="1400">
              <a:solidFill>
                <a:prstClr val="black"/>
              </a:solidFill>
              <a:latin typeface="Aptos"/>
            </a:endParaRPr>
          </a:p>
          <a:p>
            <a:pPr algn="ctr">
              <a:defRPr/>
            </a:pPr>
            <a:r>
              <a:rPr lang="en-GB" sz="1400" b="1">
                <a:solidFill>
                  <a:prstClr val="black"/>
                </a:solidFill>
                <a:latin typeface="Aptos"/>
              </a:rPr>
              <a:t>The sounds /n/ spelt '</a:t>
            </a:r>
            <a:r>
              <a:rPr lang="en-GB" sz="1400" b="1" err="1">
                <a:solidFill>
                  <a:prstClr val="black"/>
                </a:solidFill>
                <a:latin typeface="Aptos"/>
              </a:rPr>
              <a:t>kn</a:t>
            </a:r>
            <a:r>
              <a:rPr lang="en-GB" sz="1400" b="1">
                <a:solidFill>
                  <a:prstClr val="black"/>
                </a:solidFill>
                <a:latin typeface="Aptos"/>
              </a:rPr>
              <a:t>' and less often, '</a:t>
            </a:r>
            <a:r>
              <a:rPr lang="en-GB" sz="1400" b="1" err="1">
                <a:solidFill>
                  <a:prstClr val="black"/>
                </a:solidFill>
                <a:latin typeface="Aptos"/>
              </a:rPr>
              <a:t>gn</a:t>
            </a:r>
            <a:r>
              <a:rPr lang="en-GB" sz="1400" b="1">
                <a:solidFill>
                  <a:prstClr val="black"/>
                </a:solidFill>
                <a:latin typeface="Aptos"/>
              </a:rPr>
              <a:t>' at the beginning of words.</a:t>
            </a:r>
            <a:endParaRPr lang="en-GB" sz="1400" b="1">
              <a:solidFill>
                <a:prstClr val="black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5107A52-276F-1FE8-E7EE-8C805F7EA2D5}"/>
              </a:ext>
            </a:extLst>
          </p:cNvPr>
          <p:cNvGrpSpPr/>
          <p:nvPr/>
        </p:nvGrpSpPr>
        <p:grpSpPr>
          <a:xfrm>
            <a:off x="3033312" y="81254"/>
            <a:ext cx="8124313" cy="660165"/>
            <a:chOff x="2599765" y="1026015"/>
            <a:chExt cx="7062897" cy="730624"/>
          </a:xfrm>
          <a:solidFill>
            <a:schemeClr val="bg1"/>
          </a:solidFill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E5E7B69B-C9D7-50A0-1DFD-8A089F8951B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99765" y="1197864"/>
              <a:ext cx="490816" cy="386927"/>
            </a:xfrm>
            <a:prstGeom prst="rect">
              <a:avLst/>
            </a:prstGeom>
            <a:grpFill/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2AF20F65-1217-6E43-DD9E-E4FD5C0CDEA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64343" y="1144074"/>
              <a:ext cx="423924" cy="509219"/>
            </a:xfrm>
            <a:prstGeom prst="rect">
              <a:avLst/>
            </a:prstGeom>
            <a:grpFill/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01AEFB05-8884-BD7E-509A-42D6D630BD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62029" y="1179934"/>
              <a:ext cx="440717" cy="440717"/>
            </a:xfrm>
            <a:prstGeom prst="rect">
              <a:avLst/>
            </a:prstGeom>
            <a:grpFill/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E0CBA0B3-D81A-860C-05A1-553092F5E0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64506" y="1026015"/>
              <a:ext cx="730624" cy="730624"/>
            </a:xfrm>
            <a:prstGeom prst="rect">
              <a:avLst/>
            </a:prstGeom>
            <a:grpFill/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E6F6120A-DB17-F788-B65C-79964D26E27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045389" y="1242459"/>
              <a:ext cx="617273" cy="312447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8948891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DF252B-7280-F7D5-96A5-9480848B3B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834D31A-E7DC-25C3-A081-39F79AFF34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0215939"/>
              </p:ext>
            </p:extLst>
          </p:nvPr>
        </p:nvGraphicFramePr>
        <p:xfrm>
          <a:off x="2137253" y="719461"/>
          <a:ext cx="9563966" cy="58617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97765">
                  <a:extLst>
                    <a:ext uri="{9D8B030D-6E8A-4147-A177-3AD203B41FA5}">
                      <a16:colId xmlns:a16="http://schemas.microsoft.com/office/drawing/2014/main" val="3483663112"/>
                    </a:ext>
                  </a:extLst>
                </a:gridCol>
                <a:gridCol w="1827822">
                  <a:extLst>
                    <a:ext uri="{9D8B030D-6E8A-4147-A177-3AD203B41FA5}">
                      <a16:colId xmlns:a16="http://schemas.microsoft.com/office/drawing/2014/main" val="419858901"/>
                    </a:ext>
                  </a:extLst>
                </a:gridCol>
                <a:gridCol w="1912793">
                  <a:extLst>
                    <a:ext uri="{9D8B030D-6E8A-4147-A177-3AD203B41FA5}">
                      <a16:colId xmlns:a16="http://schemas.microsoft.com/office/drawing/2014/main" val="890014520"/>
                    </a:ext>
                  </a:extLst>
                </a:gridCol>
                <a:gridCol w="1912793">
                  <a:extLst>
                    <a:ext uri="{9D8B030D-6E8A-4147-A177-3AD203B41FA5}">
                      <a16:colId xmlns:a16="http://schemas.microsoft.com/office/drawing/2014/main" val="326853016"/>
                    </a:ext>
                  </a:extLst>
                </a:gridCol>
                <a:gridCol w="1912793">
                  <a:extLst>
                    <a:ext uri="{9D8B030D-6E8A-4147-A177-3AD203B41FA5}">
                      <a16:colId xmlns:a16="http://schemas.microsoft.com/office/drawing/2014/main" val="1827857008"/>
                    </a:ext>
                  </a:extLst>
                </a:gridCol>
              </a:tblGrid>
              <a:tr h="1745342">
                <a:tc>
                  <a:txBody>
                    <a:bodyPr/>
                    <a:lstStyle/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Look</a:t>
                      </a:r>
                    </a:p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Read </a:t>
                      </a:r>
                    </a:p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Cover</a:t>
                      </a:r>
                    </a:p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Write </a:t>
                      </a:r>
                    </a:p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Check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Monday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>
                          <a:latin typeface="Cooper Black" panose="0208090404030B020404" pitchFamily="18" charset="0"/>
                        </a:rPr>
                        <a:t>Tuesday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>
                          <a:latin typeface="Cooper Black" panose="0208090404030B020404" pitchFamily="18" charset="0"/>
                        </a:rPr>
                        <a:t>Wednesday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>
                          <a:latin typeface="Cooper Black" panose="0208090404030B020404" pitchFamily="18" charset="0"/>
                        </a:rPr>
                        <a:t>Thursday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6027075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latin typeface="Comic Sans MS"/>
                        </a:rPr>
                        <a:t>write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2775250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2800">
                          <a:latin typeface="Comic Sans MS"/>
                        </a:rPr>
                        <a:t>written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7609922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latin typeface="Comic Sans MS"/>
                        </a:rPr>
                        <a:t>wrote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1419595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latin typeface="Comic Sans MS"/>
                        </a:rPr>
                        <a:t>wrong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0692347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latin typeface="Comic Sans MS"/>
                        </a:rPr>
                        <a:t>wrist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883772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000">
                          <a:solidFill>
                            <a:schemeClr val="tx1"/>
                          </a:solidFill>
                          <a:latin typeface="Comic Sans MS"/>
                        </a:rPr>
                        <a:t>wreck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4440436"/>
                  </a:ext>
                </a:extLst>
              </a:tr>
              <a:tr h="55982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8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6468080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0D4C892F-BF5F-DC2E-81BF-2AE118C1593E}"/>
              </a:ext>
            </a:extLst>
          </p:cNvPr>
          <p:cNvSpPr txBox="1"/>
          <p:nvPr/>
        </p:nvSpPr>
        <p:spPr>
          <a:xfrm>
            <a:off x="179295" y="188259"/>
            <a:ext cx="1936378" cy="22467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oper Black" panose="0208090404030B020404" pitchFamily="18" charset="0"/>
                <a:ea typeface="+mn-ea"/>
                <a:cs typeface="+mn-cs"/>
              </a:rPr>
              <a:t>Spellings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oper Black"/>
              </a:rPr>
              <a:t>Week </a:t>
            </a:r>
            <a:r>
              <a:rPr lang="en-GB" sz="2800">
                <a:solidFill>
                  <a:prstClr val="black"/>
                </a:solidFill>
                <a:latin typeface="Cooper Black"/>
              </a:rPr>
              <a:t>12</a:t>
            </a:r>
          </a:p>
          <a:p>
            <a:pPr algn="ctr">
              <a:defRPr/>
            </a:pPr>
            <a:r>
              <a:rPr lang="en-GB" sz="2800">
                <a:solidFill>
                  <a:prstClr val="black"/>
                </a:solidFill>
                <a:latin typeface="Cooper Black"/>
              </a:rPr>
              <a:t>Y2</a:t>
            </a:r>
            <a:endParaRPr lang="en-GB" sz="2800">
              <a:solidFill>
                <a:prstClr val="black"/>
              </a:solidFill>
              <a:latin typeface="Cooper Black" panose="0208090404030B020404" pitchFamily="18" charset="0"/>
            </a:endParaRPr>
          </a:p>
          <a:p>
            <a:pPr algn="ctr">
              <a:defRPr/>
            </a:pPr>
            <a:r>
              <a:rPr lang="en-GB" sz="2800">
                <a:solidFill>
                  <a:prstClr val="black"/>
                </a:solidFill>
                <a:latin typeface="Cooper Black"/>
              </a:rPr>
              <a:t>28.11.25</a:t>
            </a:r>
            <a:endParaRPr lang="en-GB" sz="2800">
              <a:solidFill>
                <a:prstClr val="black"/>
              </a:solidFill>
              <a:latin typeface="Cooper Black" panose="0208090404030B0204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oper Black" panose="0208090404030B020404" pitchFamily="18" charset="0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AD378D3-CCAB-68C6-93AC-152EB48FB6AE}"/>
              </a:ext>
            </a:extLst>
          </p:cNvPr>
          <p:cNvSpPr txBox="1"/>
          <p:nvPr/>
        </p:nvSpPr>
        <p:spPr>
          <a:xfrm>
            <a:off x="71718" y="1984479"/>
            <a:ext cx="2034052" cy="21236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GB"/>
          </a:p>
          <a:p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/>
            </a:pPr>
            <a:r>
              <a:rPr lang="en-GB" sz="1400" u="sng">
                <a:solidFill>
                  <a:prstClr val="black"/>
                </a:solidFill>
                <a:latin typeface="Calibri" panose="020F0502020204030204"/>
              </a:rPr>
              <a:t>Spelling knowledge:</a:t>
            </a:r>
            <a:endParaRPr lang="en-GB" sz="1400">
              <a:solidFill>
                <a:prstClr val="black"/>
              </a:solidFill>
              <a:latin typeface="Calibri" panose="020F0502020204030204"/>
              <a:ea typeface="Calibri"/>
              <a:cs typeface="Calibri"/>
            </a:endParaRPr>
          </a:p>
          <a:p>
            <a:pPr algn="ctr">
              <a:defRPr/>
            </a:pPr>
            <a:r>
              <a:rPr lang="en-GB" sz="1400">
                <a:solidFill>
                  <a:prstClr val="black"/>
                </a:solidFill>
                <a:latin typeface="Aptos"/>
              </a:rPr>
              <a:t>As part of our spellings, we revisit and reinforce </a:t>
            </a:r>
            <a:r>
              <a:rPr kumimoji="0" lang="en-GB" sz="1400" i="0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</a:rPr>
              <a:t>the </a:t>
            </a:r>
            <a:r>
              <a:rPr lang="en-GB" sz="1400">
                <a:solidFill>
                  <a:prstClr val="black"/>
                </a:solidFill>
                <a:latin typeface="Aptos"/>
              </a:rPr>
              <a:t>spelling strategies taught in phonics.</a:t>
            </a:r>
          </a:p>
          <a:p>
            <a:pPr algn="ctr">
              <a:defRPr/>
            </a:pPr>
            <a:endParaRPr lang="en-GB" sz="1400" b="1">
              <a:solidFill>
                <a:prstClr val="black"/>
              </a:solidFill>
              <a:latin typeface="Aptos"/>
            </a:endParaRPr>
          </a:p>
          <a:p>
            <a:pPr algn="ctr">
              <a:defRPr/>
            </a:pPr>
            <a:endParaRPr lang="en-GB" sz="1400" b="1">
              <a:solidFill>
                <a:prstClr val="black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F374CEC-C8D4-210A-3764-64E0F53F0437}"/>
              </a:ext>
            </a:extLst>
          </p:cNvPr>
          <p:cNvGrpSpPr/>
          <p:nvPr/>
        </p:nvGrpSpPr>
        <p:grpSpPr>
          <a:xfrm>
            <a:off x="3033312" y="81254"/>
            <a:ext cx="8124313" cy="660165"/>
            <a:chOff x="2599765" y="1026015"/>
            <a:chExt cx="7062897" cy="730624"/>
          </a:xfrm>
          <a:solidFill>
            <a:schemeClr val="bg1"/>
          </a:solidFill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E34E991-66AD-F019-485D-5967207E1D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99765" y="1197864"/>
              <a:ext cx="490816" cy="386927"/>
            </a:xfrm>
            <a:prstGeom prst="rect">
              <a:avLst/>
            </a:prstGeom>
            <a:grpFill/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F238508F-D4A5-7260-0B5B-1BD5BC25A3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64343" y="1144074"/>
              <a:ext cx="423924" cy="509219"/>
            </a:xfrm>
            <a:prstGeom prst="rect">
              <a:avLst/>
            </a:prstGeom>
            <a:grpFill/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093ECEC7-987C-5DA2-5D65-019A4F8220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62029" y="1179934"/>
              <a:ext cx="440717" cy="440717"/>
            </a:xfrm>
            <a:prstGeom prst="rect">
              <a:avLst/>
            </a:prstGeom>
            <a:grpFill/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D68BB0BC-EEEB-A773-047A-4D0FF7123A9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64506" y="1026015"/>
              <a:ext cx="730624" cy="730624"/>
            </a:xfrm>
            <a:prstGeom prst="rect">
              <a:avLst/>
            </a:prstGeom>
            <a:grpFill/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2202634E-5940-5481-0BC1-DF264E8914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045389" y="1242459"/>
              <a:ext cx="617273" cy="312447"/>
            </a:xfrm>
            <a:prstGeom prst="rect">
              <a:avLst/>
            </a:prstGeom>
            <a:grpFill/>
          </p:spPr>
        </p:pic>
      </p:grpSp>
      <p:pic>
        <p:nvPicPr>
          <p:cNvPr id="2" name="Picture 1" descr="A close-up of pink text&#10;&#10;AI-generated content may be incorrect.">
            <a:extLst>
              <a:ext uri="{FF2B5EF4-FFF2-40B4-BE49-F238E27FC236}">
                <a16:creationId xmlns:a16="http://schemas.microsoft.com/office/drawing/2014/main" id="{810E8AED-5D64-7D75-AA5B-16BEB7DB5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0975" y="3649345"/>
            <a:ext cx="1725930" cy="86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2096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323556-87F3-C295-A4B3-BF4A36DFD4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C00D348-BE8D-5CB1-7083-BB34189F02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3173166"/>
              </p:ext>
            </p:extLst>
          </p:nvPr>
        </p:nvGraphicFramePr>
        <p:xfrm>
          <a:off x="2137253" y="719461"/>
          <a:ext cx="9563966" cy="58617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97765">
                  <a:extLst>
                    <a:ext uri="{9D8B030D-6E8A-4147-A177-3AD203B41FA5}">
                      <a16:colId xmlns:a16="http://schemas.microsoft.com/office/drawing/2014/main" val="3483663112"/>
                    </a:ext>
                  </a:extLst>
                </a:gridCol>
                <a:gridCol w="1827822">
                  <a:extLst>
                    <a:ext uri="{9D8B030D-6E8A-4147-A177-3AD203B41FA5}">
                      <a16:colId xmlns:a16="http://schemas.microsoft.com/office/drawing/2014/main" val="419858901"/>
                    </a:ext>
                  </a:extLst>
                </a:gridCol>
                <a:gridCol w="1912793">
                  <a:extLst>
                    <a:ext uri="{9D8B030D-6E8A-4147-A177-3AD203B41FA5}">
                      <a16:colId xmlns:a16="http://schemas.microsoft.com/office/drawing/2014/main" val="890014520"/>
                    </a:ext>
                  </a:extLst>
                </a:gridCol>
                <a:gridCol w="1912793">
                  <a:extLst>
                    <a:ext uri="{9D8B030D-6E8A-4147-A177-3AD203B41FA5}">
                      <a16:colId xmlns:a16="http://schemas.microsoft.com/office/drawing/2014/main" val="326853016"/>
                    </a:ext>
                  </a:extLst>
                </a:gridCol>
                <a:gridCol w="1912793">
                  <a:extLst>
                    <a:ext uri="{9D8B030D-6E8A-4147-A177-3AD203B41FA5}">
                      <a16:colId xmlns:a16="http://schemas.microsoft.com/office/drawing/2014/main" val="1827857008"/>
                    </a:ext>
                  </a:extLst>
                </a:gridCol>
              </a:tblGrid>
              <a:tr h="1745342">
                <a:tc>
                  <a:txBody>
                    <a:bodyPr/>
                    <a:lstStyle/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Look</a:t>
                      </a:r>
                    </a:p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Read </a:t>
                      </a:r>
                    </a:p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Cover</a:t>
                      </a:r>
                    </a:p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Write </a:t>
                      </a:r>
                    </a:p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Check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Monday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>
                          <a:latin typeface="Cooper Black" panose="0208090404030B020404" pitchFamily="18" charset="0"/>
                        </a:rPr>
                        <a:t>Tuesday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>
                          <a:latin typeface="Cooper Black" panose="0208090404030B020404" pitchFamily="18" charset="0"/>
                        </a:rPr>
                        <a:t>Wednesday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>
                          <a:latin typeface="Cooper Black" panose="0208090404030B020404" pitchFamily="18" charset="0"/>
                        </a:rPr>
                        <a:t>Thursday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6027075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latin typeface="Comic Sans MS"/>
                        </a:rPr>
                        <a:t>race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2775250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2800">
                          <a:latin typeface="Comic Sans MS"/>
                        </a:rPr>
                        <a:t>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7609922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latin typeface="Comic Sans MS"/>
                        </a:rPr>
                        <a:t>city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1419595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latin typeface="Comic Sans MS"/>
                        </a:rPr>
                        <a:t>fancy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0692347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latin typeface="Comic Sans MS"/>
                        </a:rPr>
                        <a:t>circle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883772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000">
                          <a:solidFill>
                            <a:schemeClr val="tx1"/>
                          </a:solidFill>
                          <a:latin typeface="Comic Sans MS"/>
                        </a:rPr>
                        <a:t>bicycle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4440436"/>
                  </a:ext>
                </a:extLst>
              </a:tr>
              <a:tr h="55982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8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6468080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F5BBB286-DC8F-6114-0B46-5378842D2ECA}"/>
              </a:ext>
            </a:extLst>
          </p:cNvPr>
          <p:cNvSpPr txBox="1"/>
          <p:nvPr/>
        </p:nvSpPr>
        <p:spPr>
          <a:xfrm>
            <a:off x="179295" y="188259"/>
            <a:ext cx="1936378" cy="22467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oper Black" panose="0208090404030B020404" pitchFamily="18" charset="0"/>
                <a:ea typeface="+mn-ea"/>
                <a:cs typeface="+mn-cs"/>
              </a:rPr>
              <a:t>Spellings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oper Black"/>
              </a:rPr>
              <a:t>Week </a:t>
            </a:r>
            <a:r>
              <a:rPr lang="en-GB" sz="2800">
                <a:solidFill>
                  <a:prstClr val="black"/>
                </a:solidFill>
                <a:latin typeface="Cooper Black"/>
              </a:rPr>
              <a:t>13</a:t>
            </a:r>
          </a:p>
          <a:p>
            <a:pPr algn="ctr">
              <a:defRPr/>
            </a:pPr>
            <a:r>
              <a:rPr lang="en-GB" sz="2800">
                <a:solidFill>
                  <a:prstClr val="black"/>
                </a:solidFill>
                <a:latin typeface="Cooper Black"/>
              </a:rPr>
              <a:t>Y2</a:t>
            </a:r>
            <a:endParaRPr lang="en-GB" sz="2800">
              <a:solidFill>
                <a:prstClr val="black"/>
              </a:solidFill>
              <a:latin typeface="Cooper Black" panose="0208090404030B020404" pitchFamily="18" charset="0"/>
            </a:endParaRPr>
          </a:p>
          <a:p>
            <a:pPr algn="ctr">
              <a:defRPr/>
            </a:pPr>
            <a:r>
              <a:rPr lang="en-GB" sz="2800">
                <a:solidFill>
                  <a:prstClr val="black"/>
                </a:solidFill>
                <a:latin typeface="Cooper Black"/>
              </a:rPr>
              <a:t>5.12.25</a:t>
            </a:r>
            <a:endParaRPr lang="en-GB" sz="2800">
              <a:solidFill>
                <a:prstClr val="black"/>
              </a:solidFill>
              <a:latin typeface="Cooper Black" panose="0208090404030B0204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oper Black" panose="0208090404030B020404" pitchFamily="18" charset="0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923A380-D557-DD49-9B70-5F4AE65C5D2B}"/>
              </a:ext>
            </a:extLst>
          </p:cNvPr>
          <p:cNvSpPr txBox="1"/>
          <p:nvPr/>
        </p:nvSpPr>
        <p:spPr>
          <a:xfrm>
            <a:off x="71718" y="1984479"/>
            <a:ext cx="2034052" cy="21236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GB"/>
          </a:p>
          <a:p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/>
            </a:pPr>
            <a:r>
              <a:rPr lang="en-GB" sz="1400" u="sng">
                <a:solidFill>
                  <a:prstClr val="black"/>
                </a:solidFill>
                <a:latin typeface="Calibri" panose="020F0502020204030204"/>
              </a:rPr>
              <a:t>Spelling knowledge:</a:t>
            </a:r>
            <a:endParaRPr lang="en-GB" sz="1400">
              <a:solidFill>
                <a:prstClr val="black"/>
              </a:solidFill>
              <a:latin typeface="Calibri" panose="020F0502020204030204"/>
              <a:ea typeface="Calibri"/>
              <a:cs typeface="Calibri"/>
            </a:endParaRPr>
          </a:p>
          <a:p>
            <a:pPr algn="ctr">
              <a:defRPr/>
            </a:pPr>
            <a:r>
              <a:rPr lang="en-GB" sz="1400">
                <a:solidFill>
                  <a:prstClr val="black"/>
                </a:solidFill>
                <a:latin typeface="Aptos"/>
              </a:rPr>
              <a:t>As part of our spellings, we revisit and reinforce </a:t>
            </a:r>
            <a:r>
              <a:rPr kumimoji="0" lang="en-GB" sz="1400" i="0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</a:rPr>
              <a:t>the </a:t>
            </a:r>
            <a:r>
              <a:rPr lang="en-GB" sz="1400">
                <a:solidFill>
                  <a:prstClr val="black"/>
                </a:solidFill>
                <a:latin typeface="Aptos"/>
              </a:rPr>
              <a:t>spelling strategies taught in phonics.</a:t>
            </a:r>
          </a:p>
          <a:p>
            <a:pPr algn="ctr">
              <a:defRPr/>
            </a:pPr>
            <a:endParaRPr lang="en-GB" sz="1400" b="1">
              <a:solidFill>
                <a:prstClr val="black"/>
              </a:solidFill>
              <a:latin typeface="Aptos"/>
            </a:endParaRPr>
          </a:p>
          <a:p>
            <a:pPr algn="ctr">
              <a:defRPr/>
            </a:pPr>
            <a:endParaRPr lang="en-GB" sz="1400" b="1">
              <a:solidFill>
                <a:prstClr val="black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84E14DC-DAF5-4E5F-9D3D-43CD2FB84E70}"/>
              </a:ext>
            </a:extLst>
          </p:cNvPr>
          <p:cNvGrpSpPr/>
          <p:nvPr/>
        </p:nvGrpSpPr>
        <p:grpSpPr>
          <a:xfrm>
            <a:off x="3033312" y="81254"/>
            <a:ext cx="8124313" cy="660165"/>
            <a:chOff x="2599765" y="1026015"/>
            <a:chExt cx="7062897" cy="730624"/>
          </a:xfrm>
          <a:solidFill>
            <a:schemeClr val="bg1"/>
          </a:solidFill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98317F7-2C23-1138-6BB6-A2667C4FA6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99765" y="1197864"/>
              <a:ext cx="490816" cy="386927"/>
            </a:xfrm>
            <a:prstGeom prst="rect">
              <a:avLst/>
            </a:prstGeom>
            <a:grpFill/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EAD00BD-C5E8-3DFE-399E-FF5D89B38B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64343" y="1144074"/>
              <a:ext cx="423924" cy="509219"/>
            </a:xfrm>
            <a:prstGeom prst="rect">
              <a:avLst/>
            </a:prstGeom>
            <a:grpFill/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D443F3C6-89BE-3656-192F-A1614D724C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62029" y="1179934"/>
              <a:ext cx="440717" cy="440717"/>
            </a:xfrm>
            <a:prstGeom prst="rect">
              <a:avLst/>
            </a:prstGeom>
            <a:grpFill/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737FBBCE-47D1-FA6E-58F1-5C2F856DDEA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64506" y="1026015"/>
              <a:ext cx="730624" cy="730624"/>
            </a:xfrm>
            <a:prstGeom prst="rect">
              <a:avLst/>
            </a:prstGeom>
            <a:grpFill/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2A37D7A3-B81A-8ED9-7F71-EA7E261402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045389" y="1242459"/>
              <a:ext cx="617273" cy="312447"/>
            </a:xfrm>
            <a:prstGeom prst="rect">
              <a:avLst/>
            </a:prstGeom>
            <a:grpFill/>
          </p:spPr>
        </p:pic>
      </p:grp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23EA2144-3E7E-F5FD-3769-BEA5F97B92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8753" y="3805237"/>
            <a:ext cx="1583055" cy="690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035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DF08D30-CE37-46D9-9490-72707571C8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0826665"/>
              </p:ext>
            </p:extLst>
          </p:nvPr>
        </p:nvGraphicFramePr>
        <p:xfrm>
          <a:off x="2137253" y="719461"/>
          <a:ext cx="9563966" cy="58617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97765">
                  <a:extLst>
                    <a:ext uri="{9D8B030D-6E8A-4147-A177-3AD203B41FA5}">
                      <a16:colId xmlns:a16="http://schemas.microsoft.com/office/drawing/2014/main" val="3483663112"/>
                    </a:ext>
                  </a:extLst>
                </a:gridCol>
                <a:gridCol w="1827822">
                  <a:extLst>
                    <a:ext uri="{9D8B030D-6E8A-4147-A177-3AD203B41FA5}">
                      <a16:colId xmlns:a16="http://schemas.microsoft.com/office/drawing/2014/main" val="419858901"/>
                    </a:ext>
                  </a:extLst>
                </a:gridCol>
                <a:gridCol w="1912793">
                  <a:extLst>
                    <a:ext uri="{9D8B030D-6E8A-4147-A177-3AD203B41FA5}">
                      <a16:colId xmlns:a16="http://schemas.microsoft.com/office/drawing/2014/main" val="890014520"/>
                    </a:ext>
                  </a:extLst>
                </a:gridCol>
                <a:gridCol w="1912793">
                  <a:extLst>
                    <a:ext uri="{9D8B030D-6E8A-4147-A177-3AD203B41FA5}">
                      <a16:colId xmlns:a16="http://schemas.microsoft.com/office/drawing/2014/main" val="326853016"/>
                    </a:ext>
                  </a:extLst>
                </a:gridCol>
                <a:gridCol w="1912793">
                  <a:extLst>
                    <a:ext uri="{9D8B030D-6E8A-4147-A177-3AD203B41FA5}">
                      <a16:colId xmlns:a16="http://schemas.microsoft.com/office/drawing/2014/main" val="1827857008"/>
                    </a:ext>
                  </a:extLst>
                </a:gridCol>
              </a:tblGrid>
              <a:tr h="1745342">
                <a:tc>
                  <a:txBody>
                    <a:bodyPr/>
                    <a:lstStyle/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Look</a:t>
                      </a:r>
                    </a:p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Read </a:t>
                      </a:r>
                    </a:p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Cover</a:t>
                      </a:r>
                    </a:p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Write </a:t>
                      </a:r>
                    </a:p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Check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Monday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>
                          <a:latin typeface="Cooper Black" panose="0208090404030B020404" pitchFamily="18" charset="0"/>
                        </a:rPr>
                        <a:t>Tuesday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>
                          <a:latin typeface="Cooper Black" panose="0208090404030B020404" pitchFamily="18" charset="0"/>
                        </a:rPr>
                        <a:t>Wednesday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>
                          <a:latin typeface="Cooper Black" panose="0208090404030B020404" pitchFamily="18" charset="0"/>
                        </a:rPr>
                        <a:t>Thursday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6027075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latin typeface="Comic Sans MS"/>
                        </a:rPr>
                        <a:t>cold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2775250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latin typeface="Comic Sans MS"/>
                        </a:rPr>
                        <a:t> old</a:t>
                      </a:r>
                      <a:endParaRPr lang="en-GB" sz="2800">
                        <a:solidFill>
                          <a:schemeClr val="tx1"/>
                        </a:solidFill>
                        <a:latin typeface="Comic Sans M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7609922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latin typeface="Comic Sans MS"/>
                        </a:rPr>
                        <a:t>gold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1419595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latin typeface="Comic Sans MS"/>
                        </a:rPr>
                        <a:t>hold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0692347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latin typeface="Comic Sans MS"/>
                        </a:rPr>
                        <a:t> told</a:t>
                      </a:r>
                      <a:endParaRPr lang="en-GB" sz="2800">
                        <a:solidFill>
                          <a:schemeClr val="tx1"/>
                        </a:solidFill>
                        <a:latin typeface="Comic Sans M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883772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latin typeface="Comic Sans MS"/>
                        </a:rPr>
                        <a:t>behind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4440436"/>
                  </a:ext>
                </a:extLst>
              </a:tr>
              <a:tr h="55982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8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6468080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21877C1C-46D8-4BFA-B152-E6F005D9BC05}"/>
              </a:ext>
            </a:extLst>
          </p:cNvPr>
          <p:cNvSpPr txBox="1"/>
          <p:nvPr/>
        </p:nvSpPr>
        <p:spPr>
          <a:xfrm>
            <a:off x="179295" y="188259"/>
            <a:ext cx="1936378" cy="22467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oper Black" panose="0208090404030B020404" pitchFamily="18" charset="0"/>
                <a:ea typeface="+mn-ea"/>
                <a:cs typeface="+mn-cs"/>
              </a:rPr>
              <a:t>Spellings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oper Black" panose="0208090404030B020404" pitchFamily="18" charset="0"/>
                <a:ea typeface="+mn-ea"/>
                <a:cs typeface="+mn-cs"/>
              </a:rPr>
              <a:t>Week 3</a:t>
            </a:r>
            <a:endParaRPr lang="en-GB" sz="2800">
              <a:solidFill>
                <a:prstClr val="black"/>
              </a:solidFill>
              <a:latin typeface="Cooper Black" panose="0208090404030B020404" pitchFamily="18" charset="0"/>
            </a:endParaRPr>
          </a:p>
          <a:p>
            <a:pPr algn="ctr">
              <a:defRPr/>
            </a:pPr>
            <a:r>
              <a:rPr lang="en-GB" sz="2800">
                <a:solidFill>
                  <a:prstClr val="black"/>
                </a:solidFill>
                <a:latin typeface="Cooper Black" panose="0208090404030B020404" pitchFamily="18" charset="0"/>
              </a:rPr>
              <a:t>Y2</a:t>
            </a:r>
          </a:p>
          <a:p>
            <a:pPr algn="ctr">
              <a:defRPr/>
            </a:pPr>
            <a:r>
              <a:rPr lang="en-GB" sz="2800">
                <a:solidFill>
                  <a:prstClr val="black"/>
                </a:solidFill>
                <a:latin typeface="Cooper Black"/>
              </a:rPr>
              <a:t>19.9.24</a:t>
            </a:r>
            <a:endParaRPr lang="en-GB" sz="2800">
              <a:solidFill>
                <a:prstClr val="black"/>
              </a:solidFill>
              <a:latin typeface="Cooper Black" panose="0208090404030B0204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oper Black" panose="0208090404030B020404" pitchFamily="18" charset="0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4C1CC1C-6880-4754-B38B-4B89ACD71149}"/>
              </a:ext>
            </a:extLst>
          </p:cNvPr>
          <p:cNvSpPr txBox="1"/>
          <p:nvPr/>
        </p:nvSpPr>
        <p:spPr>
          <a:xfrm>
            <a:off x="304192" y="2015475"/>
            <a:ext cx="1617598" cy="252376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GB"/>
          </a:p>
          <a:p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200" u="sng">
                <a:solidFill>
                  <a:prstClr val="black"/>
                </a:solidFill>
                <a:latin typeface="Calibri" panose="020F0502020204030204"/>
              </a:rPr>
              <a:t>Spelling knowledge:</a:t>
            </a:r>
          </a:p>
          <a:p>
            <a:pPr algn="ctr">
              <a:defRPr/>
            </a:pPr>
            <a:r>
              <a:rPr lang="en-GB" sz="2000">
                <a:solidFill>
                  <a:prstClr val="black"/>
                </a:solidFill>
                <a:latin typeface="Calibri" panose="020F0502020204030204"/>
              </a:rPr>
              <a:t>Common exception words for Year 2. </a:t>
            </a:r>
            <a:endParaRPr lang="en-GB" sz="2000">
              <a:solidFill>
                <a:prstClr val="black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0FED11E-6F84-41CC-88A5-62C61DF9E419}"/>
              </a:ext>
            </a:extLst>
          </p:cNvPr>
          <p:cNvGrpSpPr/>
          <p:nvPr/>
        </p:nvGrpSpPr>
        <p:grpSpPr>
          <a:xfrm>
            <a:off x="3033312" y="81254"/>
            <a:ext cx="8124313" cy="660165"/>
            <a:chOff x="2599765" y="1026015"/>
            <a:chExt cx="7062897" cy="730624"/>
          </a:xfrm>
          <a:solidFill>
            <a:schemeClr val="bg1"/>
          </a:solidFill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ECD6A408-3944-4622-B9BF-CBE647D468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99765" y="1197864"/>
              <a:ext cx="490816" cy="386927"/>
            </a:xfrm>
            <a:prstGeom prst="rect">
              <a:avLst/>
            </a:prstGeom>
            <a:grpFill/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A2FCCFB-C30F-4645-9739-DD60D4B2C3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64343" y="1144074"/>
              <a:ext cx="423924" cy="509219"/>
            </a:xfrm>
            <a:prstGeom prst="rect">
              <a:avLst/>
            </a:prstGeom>
            <a:grpFill/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0F8946AB-695B-440C-8E9B-26E0D401A6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62029" y="1179934"/>
              <a:ext cx="440717" cy="440717"/>
            </a:xfrm>
            <a:prstGeom prst="rect">
              <a:avLst/>
            </a:prstGeom>
            <a:grpFill/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0C004FB2-E157-4223-8292-91E174B8C96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64506" y="1026015"/>
              <a:ext cx="730624" cy="730624"/>
            </a:xfrm>
            <a:prstGeom prst="rect">
              <a:avLst/>
            </a:prstGeom>
            <a:grpFill/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CBC48620-D183-40E2-BA8C-EA30FE96B38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045389" y="1242459"/>
              <a:ext cx="617273" cy="312447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1621944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DF08D30-CE37-46D9-9490-72707571C8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1227179"/>
              </p:ext>
            </p:extLst>
          </p:nvPr>
        </p:nvGraphicFramePr>
        <p:xfrm>
          <a:off x="2137253" y="719461"/>
          <a:ext cx="9563966" cy="58617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97765">
                  <a:extLst>
                    <a:ext uri="{9D8B030D-6E8A-4147-A177-3AD203B41FA5}">
                      <a16:colId xmlns:a16="http://schemas.microsoft.com/office/drawing/2014/main" val="3483663112"/>
                    </a:ext>
                  </a:extLst>
                </a:gridCol>
                <a:gridCol w="1827822">
                  <a:extLst>
                    <a:ext uri="{9D8B030D-6E8A-4147-A177-3AD203B41FA5}">
                      <a16:colId xmlns:a16="http://schemas.microsoft.com/office/drawing/2014/main" val="419858901"/>
                    </a:ext>
                  </a:extLst>
                </a:gridCol>
                <a:gridCol w="1912793">
                  <a:extLst>
                    <a:ext uri="{9D8B030D-6E8A-4147-A177-3AD203B41FA5}">
                      <a16:colId xmlns:a16="http://schemas.microsoft.com/office/drawing/2014/main" val="890014520"/>
                    </a:ext>
                  </a:extLst>
                </a:gridCol>
                <a:gridCol w="1912793">
                  <a:extLst>
                    <a:ext uri="{9D8B030D-6E8A-4147-A177-3AD203B41FA5}">
                      <a16:colId xmlns:a16="http://schemas.microsoft.com/office/drawing/2014/main" val="326853016"/>
                    </a:ext>
                  </a:extLst>
                </a:gridCol>
                <a:gridCol w="1912793">
                  <a:extLst>
                    <a:ext uri="{9D8B030D-6E8A-4147-A177-3AD203B41FA5}">
                      <a16:colId xmlns:a16="http://schemas.microsoft.com/office/drawing/2014/main" val="1827857008"/>
                    </a:ext>
                  </a:extLst>
                </a:gridCol>
              </a:tblGrid>
              <a:tr h="1745342">
                <a:tc>
                  <a:txBody>
                    <a:bodyPr/>
                    <a:lstStyle/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Look</a:t>
                      </a:r>
                    </a:p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Read </a:t>
                      </a:r>
                    </a:p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Cover</a:t>
                      </a:r>
                    </a:p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Write </a:t>
                      </a:r>
                    </a:p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Check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Monday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>
                          <a:latin typeface="Cooper Black" panose="0208090404030B020404" pitchFamily="18" charset="0"/>
                        </a:rPr>
                        <a:t>Tuesday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>
                          <a:latin typeface="Cooper Black" panose="0208090404030B020404" pitchFamily="18" charset="0"/>
                        </a:rPr>
                        <a:t>Wednesday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>
                          <a:latin typeface="Cooper Black" panose="0208090404030B020404" pitchFamily="18" charset="0"/>
                        </a:rPr>
                        <a:t>Thursday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6027075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latin typeface="Comic Sans MS"/>
                        </a:rPr>
                        <a:t>could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2775250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latin typeface="Comic Sans MS"/>
                        </a:rPr>
                        <a:t> would</a:t>
                      </a:r>
                      <a:endParaRPr lang="en-GB" sz="2800">
                        <a:solidFill>
                          <a:schemeClr val="tx1"/>
                        </a:solidFill>
                        <a:latin typeface="Comic Sans M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7609922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latin typeface="Comic Sans MS"/>
                        </a:rPr>
                        <a:t>should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1419595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latin typeface="Comic Sans MS"/>
                        </a:rPr>
                        <a:t>class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0692347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>
                          <a:solidFill>
                            <a:schemeClr val="tx1"/>
                          </a:solidFill>
                          <a:latin typeface="Comic Sans MS"/>
                        </a:rPr>
                        <a:t>grass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883772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latin typeface="Comic Sans MS"/>
                        </a:rPr>
                        <a:t>pass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4440436"/>
                  </a:ext>
                </a:extLst>
              </a:tr>
              <a:tr h="55982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8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6468080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21877C1C-46D8-4BFA-B152-E6F005D9BC05}"/>
              </a:ext>
            </a:extLst>
          </p:cNvPr>
          <p:cNvSpPr txBox="1"/>
          <p:nvPr/>
        </p:nvSpPr>
        <p:spPr>
          <a:xfrm>
            <a:off x="179295" y="188259"/>
            <a:ext cx="1936378" cy="22467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oper Black" panose="0208090404030B020404" pitchFamily="18" charset="0"/>
                <a:ea typeface="+mn-ea"/>
                <a:cs typeface="+mn-cs"/>
              </a:rPr>
              <a:t>Spellings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oper Black" panose="0208090404030B020404" pitchFamily="18" charset="0"/>
                <a:ea typeface="+mn-ea"/>
                <a:cs typeface="+mn-cs"/>
              </a:rPr>
              <a:t>Week 4</a:t>
            </a:r>
            <a:endParaRPr lang="en-GB" sz="2800">
              <a:solidFill>
                <a:prstClr val="black"/>
              </a:solidFill>
              <a:latin typeface="Cooper Black" panose="0208090404030B020404" pitchFamily="18" charset="0"/>
            </a:endParaRPr>
          </a:p>
          <a:p>
            <a:pPr algn="ctr">
              <a:defRPr/>
            </a:pPr>
            <a:r>
              <a:rPr lang="en-GB" sz="2800">
                <a:solidFill>
                  <a:prstClr val="black"/>
                </a:solidFill>
                <a:latin typeface="Cooper Black" panose="0208090404030B020404" pitchFamily="18" charset="0"/>
              </a:rPr>
              <a:t>Y2</a:t>
            </a:r>
          </a:p>
          <a:p>
            <a:pPr algn="ctr">
              <a:defRPr/>
            </a:pPr>
            <a:r>
              <a:rPr lang="en-GB" sz="2800">
                <a:solidFill>
                  <a:prstClr val="black"/>
                </a:solidFill>
                <a:latin typeface="Cooper Black"/>
              </a:rPr>
              <a:t>26.9.25</a:t>
            </a:r>
            <a:endParaRPr lang="en-GB" sz="2800">
              <a:solidFill>
                <a:prstClr val="black"/>
              </a:solidFill>
              <a:latin typeface="Cooper Black" panose="0208090404030B0204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oper Black" panose="0208090404030B020404" pitchFamily="18" charset="0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4C1CC1C-6880-4754-B38B-4B89ACD71149}"/>
              </a:ext>
            </a:extLst>
          </p:cNvPr>
          <p:cNvSpPr txBox="1"/>
          <p:nvPr/>
        </p:nvSpPr>
        <p:spPr>
          <a:xfrm>
            <a:off x="179295" y="2044005"/>
            <a:ext cx="1710587" cy="298543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GB"/>
          </a:p>
          <a:p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lvl="0" indent="0" algn="ctr" defTabSz="914400">
              <a:lnSpc>
                <a:spcPct val="100000"/>
              </a:lnSpc>
              <a:buNone/>
              <a:tabLst/>
              <a:defRPr/>
            </a:pPr>
            <a:r>
              <a:rPr lang="en-GB" sz="2200">
                <a:solidFill>
                  <a:prstClr val="black"/>
                </a:solidFill>
                <a:latin typeface="Calibri" panose="020F0502020204030204"/>
              </a:rPr>
              <a:t>Spelling knowledge:</a:t>
            </a:r>
            <a:endParaRPr lang="en-GB" sz="2200">
              <a:solidFill>
                <a:prstClr val="black"/>
              </a:solidFill>
              <a:latin typeface="Calibri" panose="020F0502020204030204"/>
              <a:ea typeface="Calibri"/>
              <a:cs typeface="Calibri"/>
            </a:endParaRPr>
          </a:p>
          <a:p>
            <a:pPr algn="ctr">
              <a:defRPr/>
            </a:pPr>
            <a:r>
              <a:rPr lang="en-GB" sz="2200">
                <a:latin typeface="Calibri"/>
                <a:ea typeface="Calibri"/>
                <a:cs typeface="Calibri"/>
              </a:rPr>
              <a:t>Common exception words for Year 2. </a:t>
            </a:r>
          </a:p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2200">
              <a:solidFill>
                <a:prstClr val="black"/>
              </a:solidFill>
              <a:latin typeface="Calibri" panose="020F0502020204030204"/>
              <a:ea typeface="Calibri"/>
              <a:cs typeface="Calibri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0FED11E-6F84-41CC-88A5-62C61DF9E419}"/>
              </a:ext>
            </a:extLst>
          </p:cNvPr>
          <p:cNvGrpSpPr/>
          <p:nvPr/>
        </p:nvGrpSpPr>
        <p:grpSpPr>
          <a:xfrm>
            <a:off x="3033312" y="81254"/>
            <a:ext cx="8124313" cy="660165"/>
            <a:chOff x="2599765" y="1026015"/>
            <a:chExt cx="7062897" cy="730624"/>
          </a:xfrm>
          <a:solidFill>
            <a:schemeClr val="bg1"/>
          </a:solidFill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ECD6A408-3944-4622-B9BF-CBE647D468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99765" y="1197864"/>
              <a:ext cx="490816" cy="386927"/>
            </a:xfrm>
            <a:prstGeom prst="rect">
              <a:avLst/>
            </a:prstGeom>
            <a:grpFill/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A2FCCFB-C30F-4645-9739-DD60D4B2C3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64343" y="1144074"/>
              <a:ext cx="423924" cy="509219"/>
            </a:xfrm>
            <a:prstGeom prst="rect">
              <a:avLst/>
            </a:prstGeom>
            <a:grpFill/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0F8946AB-695B-440C-8E9B-26E0D401A6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62029" y="1179934"/>
              <a:ext cx="440717" cy="440717"/>
            </a:xfrm>
            <a:prstGeom prst="rect">
              <a:avLst/>
            </a:prstGeom>
            <a:grpFill/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0C004FB2-E157-4223-8292-91E174B8C96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64506" y="1026015"/>
              <a:ext cx="730624" cy="730624"/>
            </a:xfrm>
            <a:prstGeom prst="rect">
              <a:avLst/>
            </a:prstGeom>
            <a:grpFill/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CBC48620-D183-40E2-BA8C-EA30FE96B38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045389" y="1242459"/>
              <a:ext cx="617273" cy="312447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3649135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DF08D30-CE37-46D9-9490-72707571C8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5911089"/>
              </p:ext>
            </p:extLst>
          </p:nvPr>
        </p:nvGraphicFramePr>
        <p:xfrm>
          <a:off x="2137253" y="719461"/>
          <a:ext cx="9563966" cy="58617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97765">
                  <a:extLst>
                    <a:ext uri="{9D8B030D-6E8A-4147-A177-3AD203B41FA5}">
                      <a16:colId xmlns:a16="http://schemas.microsoft.com/office/drawing/2014/main" val="3483663112"/>
                    </a:ext>
                  </a:extLst>
                </a:gridCol>
                <a:gridCol w="1827822">
                  <a:extLst>
                    <a:ext uri="{9D8B030D-6E8A-4147-A177-3AD203B41FA5}">
                      <a16:colId xmlns:a16="http://schemas.microsoft.com/office/drawing/2014/main" val="419858901"/>
                    </a:ext>
                  </a:extLst>
                </a:gridCol>
                <a:gridCol w="1912793">
                  <a:extLst>
                    <a:ext uri="{9D8B030D-6E8A-4147-A177-3AD203B41FA5}">
                      <a16:colId xmlns:a16="http://schemas.microsoft.com/office/drawing/2014/main" val="890014520"/>
                    </a:ext>
                  </a:extLst>
                </a:gridCol>
                <a:gridCol w="1912793">
                  <a:extLst>
                    <a:ext uri="{9D8B030D-6E8A-4147-A177-3AD203B41FA5}">
                      <a16:colId xmlns:a16="http://schemas.microsoft.com/office/drawing/2014/main" val="326853016"/>
                    </a:ext>
                  </a:extLst>
                </a:gridCol>
                <a:gridCol w="1912793">
                  <a:extLst>
                    <a:ext uri="{9D8B030D-6E8A-4147-A177-3AD203B41FA5}">
                      <a16:colId xmlns:a16="http://schemas.microsoft.com/office/drawing/2014/main" val="1827857008"/>
                    </a:ext>
                  </a:extLst>
                </a:gridCol>
              </a:tblGrid>
              <a:tr h="1745342">
                <a:tc>
                  <a:txBody>
                    <a:bodyPr/>
                    <a:lstStyle/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Look</a:t>
                      </a:r>
                    </a:p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Read </a:t>
                      </a:r>
                    </a:p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Cover</a:t>
                      </a:r>
                    </a:p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Write </a:t>
                      </a:r>
                    </a:p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Check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Monday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>
                          <a:latin typeface="Cooper Black" panose="0208090404030B020404" pitchFamily="18" charset="0"/>
                        </a:rPr>
                        <a:t>Tuesday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>
                          <a:latin typeface="Cooper Black" panose="0208090404030B020404" pitchFamily="18" charset="0"/>
                        </a:rPr>
                        <a:t>Wednesday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>
                          <a:latin typeface="Cooper Black" panose="0208090404030B020404" pitchFamily="18" charset="0"/>
                        </a:rPr>
                        <a:t>Thursday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6027075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>
                          <a:latin typeface="Comic Sans MS"/>
                        </a:rPr>
                        <a:t>great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2775250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>
                          <a:solidFill>
                            <a:schemeClr val="tx1"/>
                          </a:solidFill>
                          <a:latin typeface="Comic Sans MS"/>
                        </a:rPr>
                        <a:t>break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7609922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>
                          <a:latin typeface="Comic Sans MS"/>
                        </a:rPr>
                        <a:t>steak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1419595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>
                          <a:latin typeface="Comic Sans MS"/>
                        </a:rPr>
                        <a:t>fast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0692347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>
                          <a:latin typeface="Comic Sans MS"/>
                        </a:rPr>
                        <a:t>last</a:t>
                      </a:r>
                      <a:endParaRPr lang="en-GB" sz="280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883772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>
                          <a:latin typeface="Comic Sans MS"/>
                        </a:rPr>
                        <a:t>past</a:t>
                      </a:r>
                      <a:endParaRPr lang="en-GB" sz="280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4440436"/>
                  </a:ext>
                </a:extLst>
              </a:tr>
              <a:tr h="55982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8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6468080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21877C1C-46D8-4BFA-B152-E6F005D9BC05}"/>
              </a:ext>
            </a:extLst>
          </p:cNvPr>
          <p:cNvSpPr txBox="1"/>
          <p:nvPr/>
        </p:nvSpPr>
        <p:spPr>
          <a:xfrm>
            <a:off x="179295" y="188259"/>
            <a:ext cx="1936378" cy="22467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oper Black" panose="0208090404030B020404" pitchFamily="18" charset="0"/>
                <a:ea typeface="+mn-ea"/>
                <a:cs typeface="+mn-cs"/>
              </a:rPr>
              <a:t>Spellings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oper Black" panose="0208090404030B020404" pitchFamily="18" charset="0"/>
                <a:ea typeface="+mn-ea"/>
                <a:cs typeface="+mn-cs"/>
              </a:rPr>
              <a:t>Week </a:t>
            </a:r>
            <a:r>
              <a:rPr lang="en-GB" sz="2800">
                <a:solidFill>
                  <a:prstClr val="black"/>
                </a:solidFill>
                <a:latin typeface="Cooper Black" panose="0208090404030B020404" pitchFamily="18" charset="0"/>
              </a:rPr>
              <a:t>5</a:t>
            </a:r>
          </a:p>
          <a:p>
            <a:pPr algn="ctr">
              <a:defRPr/>
            </a:pPr>
            <a:r>
              <a:rPr lang="en-GB" sz="2800">
                <a:solidFill>
                  <a:prstClr val="black"/>
                </a:solidFill>
                <a:latin typeface="Cooper Black" panose="0208090404030B020404" pitchFamily="18" charset="0"/>
              </a:rPr>
              <a:t>Y2</a:t>
            </a:r>
          </a:p>
          <a:p>
            <a:pPr algn="ctr">
              <a:defRPr/>
            </a:pPr>
            <a:r>
              <a:rPr lang="en-GB" sz="2800">
                <a:solidFill>
                  <a:prstClr val="black"/>
                </a:solidFill>
                <a:latin typeface="Cooper Black"/>
              </a:rPr>
              <a:t>3.10.25</a:t>
            </a:r>
            <a:endParaRPr lang="en-GB" sz="2800">
              <a:solidFill>
                <a:prstClr val="black"/>
              </a:solidFill>
              <a:latin typeface="Cooper Black" panose="0208090404030B0204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oper Black" panose="0208090404030B020404" pitchFamily="18" charset="0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4C1CC1C-6880-4754-B38B-4B89ACD71149}"/>
              </a:ext>
            </a:extLst>
          </p:cNvPr>
          <p:cNvSpPr txBox="1"/>
          <p:nvPr/>
        </p:nvSpPr>
        <p:spPr>
          <a:xfrm>
            <a:off x="179295" y="2080655"/>
            <a:ext cx="1633096" cy="298543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GB"/>
          </a:p>
          <a:p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lvl="0" indent="0" algn="ctr" defTabSz="914400">
              <a:lnSpc>
                <a:spcPct val="100000"/>
              </a:lnSpc>
              <a:buNone/>
              <a:tabLst/>
              <a:defRPr/>
            </a:pPr>
            <a:r>
              <a:rPr lang="en-GB" sz="2200">
                <a:solidFill>
                  <a:prstClr val="black"/>
                </a:solidFill>
                <a:latin typeface="Calibri" panose="020F0502020204030204"/>
              </a:rPr>
              <a:t>Spelling knowledge:</a:t>
            </a:r>
            <a:endParaRPr lang="en-GB" sz="2200">
              <a:solidFill>
                <a:prstClr val="black"/>
              </a:solidFill>
              <a:latin typeface="Calibri" panose="020F0502020204030204"/>
              <a:ea typeface="Calibri"/>
              <a:cs typeface="Calibri"/>
            </a:endParaRPr>
          </a:p>
          <a:p>
            <a:pPr algn="ctr">
              <a:defRPr/>
            </a:pPr>
            <a:r>
              <a:rPr lang="en-GB" sz="2200">
                <a:latin typeface="Calibri"/>
                <a:ea typeface="Calibri"/>
                <a:cs typeface="Calibri"/>
              </a:rPr>
              <a:t>Common exception words for Year 2. </a:t>
            </a:r>
          </a:p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220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0FED11E-6F84-41CC-88A5-62C61DF9E419}"/>
              </a:ext>
            </a:extLst>
          </p:cNvPr>
          <p:cNvGrpSpPr/>
          <p:nvPr/>
        </p:nvGrpSpPr>
        <p:grpSpPr>
          <a:xfrm>
            <a:off x="3033312" y="81254"/>
            <a:ext cx="8124313" cy="660165"/>
            <a:chOff x="2599765" y="1026015"/>
            <a:chExt cx="7062897" cy="730624"/>
          </a:xfrm>
          <a:solidFill>
            <a:schemeClr val="bg1"/>
          </a:solidFill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ECD6A408-3944-4622-B9BF-CBE647D468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99765" y="1197864"/>
              <a:ext cx="490816" cy="386927"/>
            </a:xfrm>
            <a:prstGeom prst="rect">
              <a:avLst/>
            </a:prstGeom>
            <a:grpFill/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A2FCCFB-C30F-4645-9739-DD60D4B2C3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64343" y="1144074"/>
              <a:ext cx="423924" cy="509219"/>
            </a:xfrm>
            <a:prstGeom prst="rect">
              <a:avLst/>
            </a:prstGeom>
            <a:grpFill/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0F8946AB-695B-440C-8E9B-26E0D401A6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62029" y="1179934"/>
              <a:ext cx="440717" cy="440717"/>
            </a:xfrm>
            <a:prstGeom prst="rect">
              <a:avLst/>
            </a:prstGeom>
            <a:grpFill/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0C004FB2-E157-4223-8292-91E174B8C96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64506" y="1026015"/>
              <a:ext cx="730624" cy="730624"/>
            </a:xfrm>
            <a:prstGeom prst="rect">
              <a:avLst/>
            </a:prstGeom>
            <a:grpFill/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CBC48620-D183-40E2-BA8C-EA30FE96B38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045389" y="1242459"/>
              <a:ext cx="617273" cy="312447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3481252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DF08D30-CE37-46D9-9490-72707571C8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7061309"/>
              </p:ext>
            </p:extLst>
          </p:nvPr>
        </p:nvGraphicFramePr>
        <p:xfrm>
          <a:off x="2137253" y="719461"/>
          <a:ext cx="9563966" cy="58617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97765">
                  <a:extLst>
                    <a:ext uri="{9D8B030D-6E8A-4147-A177-3AD203B41FA5}">
                      <a16:colId xmlns:a16="http://schemas.microsoft.com/office/drawing/2014/main" val="3483663112"/>
                    </a:ext>
                  </a:extLst>
                </a:gridCol>
                <a:gridCol w="1827822">
                  <a:extLst>
                    <a:ext uri="{9D8B030D-6E8A-4147-A177-3AD203B41FA5}">
                      <a16:colId xmlns:a16="http://schemas.microsoft.com/office/drawing/2014/main" val="419858901"/>
                    </a:ext>
                  </a:extLst>
                </a:gridCol>
                <a:gridCol w="1912793">
                  <a:extLst>
                    <a:ext uri="{9D8B030D-6E8A-4147-A177-3AD203B41FA5}">
                      <a16:colId xmlns:a16="http://schemas.microsoft.com/office/drawing/2014/main" val="890014520"/>
                    </a:ext>
                  </a:extLst>
                </a:gridCol>
                <a:gridCol w="1912793">
                  <a:extLst>
                    <a:ext uri="{9D8B030D-6E8A-4147-A177-3AD203B41FA5}">
                      <a16:colId xmlns:a16="http://schemas.microsoft.com/office/drawing/2014/main" val="326853016"/>
                    </a:ext>
                  </a:extLst>
                </a:gridCol>
                <a:gridCol w="1912793">
                  <a:extLst>
                    <a:ext uri="{9D8B030D-6E8A-4147-A177-3AD203B41FA5}">
                      <a16:colId xmlns:a16="http://schemas.microsoft.com/office/drawing/2014/main" val="1827857008"/>
                    </a:ext>
                  </a:extLst>
                </a:gridCol>
              </a:tblGrid>
              <a:tr h="1745342">
                <a:tc>
                  <a:txBody>
                    <a:bodyPr/>
                    <a:lstStyle/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Look</a:t>
                      </a:r>
                    </a:p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Read </a:t>
                      </a:r>
                    </a:p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Cover</a:t>
                      </a:r>
                    </a:p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Write </a:t>
                      </a:r>
                    </a:p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Check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Monday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>
                          <a:latin typeface="Cooper Black" panose="0208090404030B020404" pitchFamily="18" charset="0"/>
                        </a:rPr>
                        <a:t>Tuesday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>
                          <a:latin typeface="Cooper Black" panose="0208090404030B020404" pitchFamily="18" charset="0"/>
                        </a:rPr>
                        <a:t>Wednesday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>
                          <a:latin typeface="Cooper Black" panose="0208090404030B020404" pitchFamily="18" charset="0"/>
                        </a:rPr>
                        <a:t>Thursday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6027075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>
                          <a:latin typeface="Comic Sans MS"/>
                        </a:rPr>
                        <a:t>path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2775250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>
                          <a:solidFill>
                            <a:schemeClr val="tx1"/>
                          </a:solidFill>
                          <a:latin typeface="Comic Sans MS"/>
                        </a:rPr>
                        <a:t>bath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7609922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>
                          <a:latin typeface="Comic Sans MS"/>
                        </a:rPr>
                        <a:t>child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1419595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>
                          <a:latin typeface="Comic Sans MS"/>
                        </a:rPr>
                        <a:t>children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0692347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>
                          <a:latin typeface="Comic Sans MS"/>
                        </a:rPr>
                        <a:t>wild</a:t>
                      </a:r>
                      <a:endParaRPr lang="en-GB" sz="280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883772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000">
                          <a:solidFill>
                            <a:schemeClr val="tx1"/>
                          </a:solidFill>
                          <a:latin typeface="Comic Sans MS"/>
                        </a:rPr>
                        <a:t>climb</a:t>
                      </a:r>
                      <a:endParaRPr lang="en-GB" sz="300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4440436"/>
                  </a:ext>
                </a:extLst>
              </a:tr>
              <a:tr h="55982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8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6468080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21877C1C-46D8-4BFA-B152-E6F005D9BC05}"/>
              </a:ext>
            </a:extLst>
          </p:cNvPr>
          <p:cNvSpPr txBox="1"/>
          <p:nvPr/>
        </p:nvSpPr>
        <p:spPr>
          <a:xfrm>
            <a:off x="179295" y="188259"/>
            <a:ext cx="1936378" cy="22467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oper Black" panose="0208090404030B020404" pitchFamily="18" charset="0"/>
                <a:ea typeface="+mn-ea"/>
                <a:cs typeface="+mn-cs"/>
              </a:rPr>
              <a:t>Spellings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oper Black" panose="0208090404030B020404" pitchFamily="18" charset="0"/>
                <a:ea typeface="+mn-ea"/>
                <a:cs typeface="+mn-cs"/>
              </a:rPr>
              <a:t>Week 6</a:t>
            </a:r>
            <a:endParaRPr lang="en-GB" sz="2800">
              <a:solidFill>
                <a:prstClr val="black"/>
              </a:solidFill>
              <a:latin typeface="Cooper Black" panose="0208090404030B020404" pitchFamily="18" charset="0"/>
            </a:endParaRPr>
          </a:p>
          <a:p>
            <a:pPr algn="ctr">
              <a:defRPr/>
            </a:pPr>
            <a:r>
              <a:rPr lang="en-GB" sz="2800">
                <a:solidFill>
                  <a:prstClr val="black"/>
                </a:solidFill>
                <a:latin typeface="Cooper Black" panose="0208090404030B020404" pitchFamily="18" charset="0"/>
              </a:rPr>
              <a:t>Y2</a:t>
            </a:r>
          </a:p>
          <a:p>
            <a:pPr algn="ctr">
              <a:defRPr/>
            </a:pPr>
            <a:r>
              <a:rPr lang="en-GB" sz="2800">
                <a:solidFill>
                  <a:prstClr val="black"/>
                </a:solidFill>
                <a:latin typeface="Cooper Black"/>
              </a:rPr>
              <a:t>10.10.25</a:t>
            </a:r>
            <a:endParaRPr lang="en-GB" sz="2800">
              <a:solidFill>
                <a:prstClr val="black"/>
              </a:solidFill>
              <a:latin typeface="Cooper Black" panose="0208090404030B0204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oper Black" panose="0208090404030B020404" pitchFamily="18" charset="0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4C1CC1C-6880-4754-B38B-4B89ACD71149}"/>
              </a:ext>
            </a:extLst>
          </p:cNvPr>
          <p:cNvSpPr txBox="1"/>
          <p:nvPr/>
        </p:nvSpPr>
        <p:spPr>
          <a:xfrm>
            <a:off x="179295" y="2080655"/>
            <a:ext cx="1648594" cy="264687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GB"/>
          </a:p>
          <a:p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algn="ctr">
              <a:defRPr/>
            </a:pPr>
            <a:r>
              <a:rPr lang="en-GB" sz="22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Spelling knowledge:</a:t>
            </a:r>
          </a:p>
          <a:p>
            <a:pPr algn="ctr">
              <a:defRPr/>
            </a:pPr>
            <a:r>
              <a:rPr lang="en-GB" sz="22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Common exception words for Year 2.</a:t>
            </a:r>
            <a:endParaRPr lang="en-GB">
              <a:solidFill>
                <a:prstClr val="black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0FED11E-6F84-41CC-88A5-62C61DF9E419}"/>
              </a:ext>
            </a:extLst>
          </p:cNvPr>
          <p:cNvGrpSpPr/>
          <p:nvPr/>
        </p:nvGrpSpPr>
        <p:grpSpPr>
          <a:xfrm>
            <a:off x="3033312" y="81254"/>
            <a:ext cx="8124313" cy="660165"/>
            <a:chOff x="2599765" y="1026015"/>
            <a:chExt cx="7062897" cy="730624"/>
          </a:xfrm>
          <a:solidFill>
            <a:schemeClr val="bg1"/>
          </a:solidFill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ECD6A408-3944-4622-B9BF-CBE647D468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99765" y="1197864"/>
              <a:ext cx="490816" cy="386927"/>
            </a:xfrm>
            <a:prstGeom prst="rect">
              <a:avLst/>
            </a:prstGeom>
            <a:grpFill/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A2FCCFB-C30F-4645-9739-DD60D4B2C3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64343" y="1144074"/>
              <a:ext cx="423924" cy="509219"/>
            </a:xfrm>
            <a:prstGeom prst="rect">
              <a:avLst/>
            </a:prstGeom>
            <a:grpFill/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0F8946AB-695B-440C-8E9B-26E0D401A6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62029" y="1179934"/>
              <a:ext cx="440717" cy="440717"/>
            </a:xfrm>
            <a:prstGeom prst="rect">
              <a:avLst/>
            </a:prstGeom>
            <a:grpFill/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0C004FB2-E157-4223-8292-91E174B8C96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64506" y="1026015"/>
              <a:ext cx="730624" cy="730624"/>
            </a:xfrm>
            <a:prstGeom prst="rect">
              <a:avLst/>
            </a:prstGeom>
            <a:grpFill/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CBC48620-D183-40E2-BA8C-EA30FE96B38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045389" y="1242459"/>
              <a:ext cx="617273" cy="312447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3015247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DF08D30-CE37-46D9-9490-72707571C8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4333792"/>
              </p:ext>
            </p:extLst>
          </p:nvPr>
        </p:nvGraphicFramePr>
        <p:xfrm>
          <a:off x="2137253" y="719461"/>
          <a:ext cx="9563966" cy="58617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97765">
                  <a:extLst>
                    <a:ext uri="{9D8B030D-6E8A-4147-A177-3AD203B41FA5}">
                      <a16:colId xmlns:a16="http://schemas.microsoft.com/office/drawing/2014/main" val="3483663112"/>
                    </a:ext>
                  </a:extLst>
                </a:gridCol>
                <a:gridCol w="1827822">
                  <a:extLst>
                    <a:ext uri="{9D8B030D-6E8A-4147-A177-3AD203B41FA5}">
                      <a16:colId xmlns:a16="http://schemas.microsoft.com/office/drawing/2014/main" val="419858901"/>
                    </a:ext>
                  </a:extLst>
                </a:gridCol>
                <a:gridCol w="1912793">
                  <a:extLst>
                    <a:ext uri="{9D8B030D-6E8A-4147-A177-3AD203B41FA5}">
                      <a16:colId xmlns:a16="http://schemas.microsoft.com/office/drawing/2014/main" val="890014520"/>
                    </a:ext>
                  </a:extLst>
                </a:gridCol>
                <a:gridCol w="1912793">
                  <a:extLst>
                    <a:ext uri="{9D8B030D-6E8A-4147-A177-3AD203B41FA5}">
                      <a16:colId xmlns:a16="http://schemas.microsoft.com/office/drawing/2014/main" val="326853016"/>
                    </a:ext>
                  </a:extLst>
                </a:gridCol>
                <a:gridCol w="1912793">
                  <a:extLst>
                    <a:ext uri="{9D8B030D-6E8A-4147-A177-3AD203B41FA5}">
                      <a16:colId xmlns:a16="http://schemas.microsoft.com/office/drawing/2014/main" val="1827857008"/>
                    </a:ext>
                  </a:extLst>
                </a:gridCol>
              </a:tblGrid>
              <a:tr h="1745342">
                <a:tc>
                  <a:txBody>
                    <a:bodyPr/>
                    <a:lstStyle/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Look</a:t>
                      </a:r>
                    </a:p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Read </a:t>
                      </a:r>
                    </a:p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Cover</a:t>
                      </a:r>
                    </a:p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Write </a:t>
                      </a:r>
                    </a:p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Check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Monday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>
                          <a:latin typeface="Cooper Black" panose="0208090404030B020404" pitchFamily="18" charset="0"/>
                        </a:rPr>
                        <a:t>Tuesday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>
                          <a:latin typeface="Cooper Black" panose="0208090404030B020404" pitchFamily="18" charset="0"/>
                        </a:rPr>
                        <a:t>Wednesday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>
                          <a:latin typeface="Cooper Black" panose="0208090404030B020404" pitchFamily="18" charset="0"/>
                        </a:rPr>
                        <a:t>Thursday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6027075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>
                          <a:latin typeface="Comic Sans MS"/>
                        </a:rPr>
                        <a:t>every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2775250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>
                          <a:latin typeface="Comic Sans MS"/>
                        </a:rPr>
                        <a:t>everybody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7609922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>
                          <a:latin typeface="Comic Sans MS"/>
                        </a:rPr>
                        <a:t>even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1419595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>
                          <a:latin typeface="Comic Sans MS"/>
                        </a:rPr>
                        <a:t>Mr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0692347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>
                          <a:latin typeface="Comic Sans MS"/>
                        </a:rPr>
                        <a:t>Mrs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883772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>
                          <a:solidFill>
                            <a:schemeClr val="tx1"/>
                          </a:solidFill>
                          <a:latin typeface="Comic Sans MS"/>
                        </a:rPr>
                        <a:t>parents</a:t>
                      </a:r>
                      <a:endParaRPr lang="en-GB" sz="280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4440436"/>
                  </a:ext>
                </a:extLst>
              </a:tr>
              <a:tr h="55982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8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6468080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21877C1C-46D8-4BFA-B152-E6F005D9BC05}"/>
              </a:ext>
            </a:extLst>
          </p:cNvPr>
          <p:cNvSpPr txBox="1"/>
          <p:nvPr/>
        </p:nvSpPr>
        <p:spPr>
          <a:xfrm>
            <a:off x="179295" y="188259"/>
            <a:ext cx="1936378" cy="22467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oper Black" panose="0208090404030B020404" pitchFamily="18" charset="0"/>
                <a:ea typeface="+mn-ea"/>
                <a:cs typeface="+mn-cs"/>
              </a:rPr>
              <a:t>Spellings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oper Black" panose="0208090404030B020404" pitchFamily="18" charset="0"/>
                <a:ea typeface="+mn-ea"/>
                <a:cs typeface="+mn-cs"/>
              </a:rPr>
              <a:t>Week </a:t>
            </a:r>
            <a:r>
              <a:rPr lang="en-GB" sz="2800">
                <a:solidFill>
                  <a:prstClr val="black"/>
                </a:solidFill>
                <a:latin typeface="Cooper Black" panose="0208090404030B020404" pitchFamily="18" charset="0"/>
              </a:rPr>
              <a:t>7</a:t>
            </a:r>
          </a:p>
          <a:p>
            <a:pPr algn="ctr">
              <a:defRPr/>
            </a:pPr>
            <a:r>
              <a:rPr lang="en-GB" sz="2800">
                <a:solidFill>
                  <a:prstClr val="black"/>
                </a:solidFill>
                <a:latin typeface="Cooper Black" panose="0208090404030B020404" pitchFamily="18" charset="0"/>
              </a:rPr>
              <a:t>Y2</a:t>
            </a:r>
          </a:p>
          <a:p>
            <a:pPr algn="ctr">
              <a:defRPr/>
            </a:pPr>
            <a:r>
              <a:rPr lang="en-GB" sz="2800">
                <a:solidFill>
                  <a:prstClr val="black"/>
                </a:solidFill>
                <a:latin typeface="Cooper Black"/>
              </a:rPr>
              <a:t>17.10.25</a:t>
            </a:r>
            <a:endParaRPr lang="en-GB" sz="2800">
              <a:solidFill>
                <a:prstClr val="black"/>
              </a:solidFill>
              <a:latin typeface="Cooper Black" panose="0208090404030B0204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oper Black" panose="0208090404030B020404" pitchFamily="18" charset="0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4C1CC1C-6880-4754-B38B-4B89ACD71149}"/>
              </a:ext>
            </a:extLst>
          </p:cNvPr>
          <p:cNvSpPr txBox="1"/>
          <p:nvPr/>
        </p:nvSpPr>
        <p:spPr>
          <a:xfrm>
            <a:off x="330936" y="2108465"/>
            <a:ext cx="1633096" cy="264687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GB"/>
          </a:p>
          <a:p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algn="ctr">
              <a:defRPr/>
            </a:pPr>
            <a:r>
              <a:rPr lang="en-GB" sz="2200">
                <a:solidFill>
                  <a:prstClr val="black"/>
                </a:solidFill>
                <a:latin typeface="Calibri" panose="020F0502020204030204"/>
                <a:ea typeface="Calibri"/>
                <a:cs typeface="Calibri"/>
              </a:rPr>
              <a:t>Spelling knowledge:</a:t>
            </a:r>
          </a:p>
          <a:p>
            <a:pPr algn="ctr">
              <a:defRPr/>
            </a:pPr>
            <a:r>
              <a:rPr lang="en-GB" sz="2200">
                <a:solidFill>
                  <a:prstClr val="black"/>
                </a:solidFill>
                <a:latin typeface="Calibri" panose="020F0502020204030204"/>
                <a:ea typeface="Calibri"/>
                <a:cs typeface="Calibri"/>
              </a:rPr>
              <a:t>Common exception words for Year 2.</a:t>
            </a:r>
            <a:endParaRPr lang="en-GB">
              <a:solidFill>
                <a:prstClr val="black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0FED11E-6F84-41CC-88A5-62C61DF9E419}"/>
              </a:ext>
            </a:extLst>
          </p:cNvPr>
          <p:cNvGrpSpPr/>
          <p:nvPr/>
        </p:nvGrpSpPr>
        <p:grpSpPr>
          <a:xfrm>
            <a:off x="3033312" y="81254"/>
            <a:ext cx="8124313" cy="660165"/>
            <a:chOff x="2599765" y="1026015"/>
            <a:chExt cx="7062897" cy="730624"/>
          </a:xfrm>
          <a:solidFill>
            <a:schemeClr val="bg1"/>
          </a:solidFill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ECD6A408-3944-4622-B9BF-CBE647D468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99765" y="1197864"/>
              <a:ext cx="490816" cy="386927"/>
            </a:xfrm>
            <a:prstGeom prst="rect">
              <a:avLst/>
            </a:prstGeom>
            <a:grpFill/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A2FCCFB-C30F-4645-9739-DD60D4B2C3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64343" y="1144074"/>
              <a:ext cx="423924" cy="509219"/>
            </a:xfrm>
            <a:prstGeom prst="rect">
              <a:avLst/>
            </a:prstGeom>
            <a:grpFill/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0F8946AB-695B-440C-8E9B-26E0D401A6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62029" y="1179934"/>
              <a:ext cx="440717" cy="440717"/>
            </a:xfrm>
            <a:prstGeom prst="rect">
              <a:avLst/>
            </a:prstGeom>
            <a:grpFill/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0C004FB2-E157-4223-8292-91E174B8C96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64506" y="1026015"/>
              <a:ext cx="730624" cy="730624"/>
            </a:xfrm>
            <a:prstGeom prst="rect">
              <a:avLst/>
            </a:prstGeom>
            <a:grpFill/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CBC48620-D183-40E2-BA8C-EA30FE96B38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045389" y="1242459"/>
              <a:ext cx="617273" cy="312447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3838603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DF08D30-CE37-46D9-9490-72707571C8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7570130"/>
              </p:ext>
            </p:extLst>
          </p:nvPr>
        </p:nvGraphicFramePr>
        <p:xfrm>
          <a:off x="2137253" y="719461"/>
          <a:ext cx="9563966" cy="58617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97765">
                  <a:extLst>
                    <a:ext uri="{9D8B030D-6E8A-4147-A177-3AD203B41FA5}">
                      <a16:colId xmlns:a16="http://schemas.microsoft.com/office/drawing/2014/main" val="3483663112"/>
                    </a:ext>
                  </a:extLst>
                </a:gridCol>
                <a:gridCol w="1827822">
                  <a:extLst>
                    <a:ext uri="{9D8B030D-6E8A-4147-A177-3AD203B41FA5}">
                      <a16:colId xmlns:a16="http://schemas.microsoft.com/office/drawing/2014/main" val="419858901"/>
                    </a:ext>
                  </a:extLst>
                </a:gridCol>
                <a:gridCol w="1912793">
                  <a:extLst>
                    <a:ext uri="{9D8B030D-6E8A-4147-A177-3AD203B41FA5}">
                      <a16:colId xmlns:a16="http://schemas.microsoft.com/office/drawing/2014/main" val="890014520"/>
                    </a:ext>
                  </a:extLst>
                </a:gridCol>
                <a:gridCol w="1912793">
                  <a:extLst>
                    <a:ext uri="{9D8B030D-6E8A-4147-A177-3AD203B41FA5}">
                      <a16:colId xmlns:a16="http://schemas.microsoft.com/office/drawing/2014/main" val="326853016"/>
                    </a:ext>
                  </a:extLst>
                </a:gridCol>
                <a:gridCol w="1912793">
                  <a:extLst>
                    <a:ext uri="{9D8B030D-6E8A-4147-A177-3AD203B41FA5}">
                      <a16:colId xmlns:a16="http://schemas.microsoft.com/office/drawing/2014/main" val="1827857008"/>
                    </a:ext>
                  </a:extLst>
                </a:gridCol>
              </a:tblGrid>
              <a:tr h="1745342">
                <a:tc>
                  <a:txBody>
                    <a:bodyPr/>
                    <a:lstStyle/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Look</a:t>
                      </a:r>
                    </a:p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Read </a:t>
                      </a:r>
                    </a:p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Cover</a:t>
                      </a:r>
                    </a:p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Write </a:t>
                      </a:r>
                    </a:p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Check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Monday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>
                          <a:latin typeface="Cooper Black" panose="0208090404030B020404" pitchFamily="18" charset="0"/>
                        </a:rPr>
                        <a:t>Tuesday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>
                          <a:latin typeface="Cooper Black" panose="0208090404030B020404" pitchFamily="18" charset="0"/>
                        </a:rPr>
                        <a:t>Wednesday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>
                          <a:latin typeface="Cooper Black" panose="0208090404030B020404" pitchFamily="18" charset="0"/>
                        </a:rPr>
                        <a:t>Thursday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6027075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latin typeface="Comic Sans MS"/>
                        </a:rPr>
                        <a:t>improve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2775250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2800">
                          <a:latin typeface="Comic Sans MS"/>
                        </a:rPr>
                        <a:t>sure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7609922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latin typeface="Comic Sans MS"/>
                        </a:rPr>
                        <a:t>sugar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1419595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latin typeface="Comic Sans MS"/>
                        </a:rPr>
                        <a:t>who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0692347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latin typeface="Comic Sans MS"/>
                        </a:rPr>
                        <a:t>whole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883772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000">
                          <a:solidFill>
                            <a:schemeClr val="tx1"/>
                          </a:solidFill>
                          <a:latin typeface="Comic Sans MS"/>
                        </a:rPr>
                        <a:t>any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4440436"/>
                  </a:ext>
                </a:extLst>
              </a:tr>
              <a:tr h="55982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8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6468080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21877C1C-46D8-4BFA-B152-E6F005D9BC05}"/>
              </a:ext>
            </a:extLst>
          </p:cNvPr>
          <p:cNvSpPr txBox="1"/>
          <p:nvPr/>
        </p:nvSpPr>
        <p:spPr>
          <a:xfrm>
            <a:off x="179295" y="188259"/>
            <a:ext cx="1936378" cy="22467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oper Black" panose="0208090404030B020404" pitchFamily="18" charset="0"/>
                <a:ea typeface="+mn-ea"/>
                <a:cs typeface="+mn-cs"/>
              </a:rPr>
              <a:t>Spellings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oper Black" panose="0208090404030B020404" pitchFamily="18" charset="0"/>
                <a:ea typeface="+mn-ea"/>
                <a:cs typeface="+mn-cs"/>
              </a:rPr>
              <a:t>Week </a:t>
            </a:r>
            <a:r>
              <a:rPr lang="en-GB" sz="2800">
                <a:solidFill>
                  <a:prstClr val="black"/>
                </a:solidFill>
                <a:latin typeface="Cooper Black" panose="0208090404030B020404" pitchFamily="18" charset="0"/>
              </a:rPr>
              <a:t>8</a:t>
            </a:r>
          </a:p>
          <a:p>
            <a:pPr algn="ctr">
              <a:defRPr/>
            </a:pPr>
            <a:r>
              <a:rPr lang="en-GB" sz="2800">
                <a:solidFill>
                  <a:prstClr val="black"/>
                </a:solidFill>
                <a:latin typeface="Cooper Black"/>
              </a:rPr>
              <a:t>Y2</a:t>
            </a:r>
            <a:endParaRPr lang="en-GB" sz="2800">
              <a:solidFill>
                <a:prstClr val="black"/>
              </a:solidFill>
              <a:latin typeface="Cooper Black" panose="0208090404030B020404" pitchFamily="18" charset="0"/>
            </a:endParaRPr>
          </a:p>
          <a:p>
            <a:pPr algn="ctr">
              <a:defRPr/>
            </a:pPr>
            <a:r>
              <a:rPr lang="en-GB" sz="2800">
                <a:solidFill>
                  <a:prstClr val="black"/>
                </a:solidFill>
                <a:latin typeface="Cooper Black"/>
              </a:rPr>
              <a:t>23.10.25</a:t>
            </a:r>
            <a:endParaRPr lang="en-GB" sz="2800">
              <a:solidFill>
                <a:prstClr val="black"/>
              </a:solidFill>
              <a:latin typeface="Cooper Black" panose="0208090404030B0204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oper Black" panose="0208090404030B020404" pitchFamily="18" charset="0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4C1CC1C-6880-4754-B38B-4B89ACD71149}"/>
              </a:ext>
            </a:extLst>
          </p:cNvPr>
          <p:cNvSpPr txBox="1"/>
          <p:nvPr/>
        </p:nvSpPr>
        <p:spPr>
          <a:xfrm>
            <a:off x="71718" y="1984479"/>
            <a:ext cx="2034052" cy="40010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GB"/>
          </a:p>
          <a:p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200" u="sng">
                <a:solidFill>
                  <a:prstClr val="black"/>
                </a:solidFill>
                <a:latin typeface="Calibri" panose="020F0502020204030204"/>
              </a:rPr>
              <a:t>Spelling knowledge:</a:t>
            </a:r>
          </a:p>
          <a:p>
            <a:pPr algn="ctr">
              <a:defRPr/>
            </a:pPr>
            <a:r>
              <a:rPr lang="en-GB" sz="1600">
                <a:solidFill>
                  <a:prstClr val="black"/>
                </a:solidFill>
                <a:latin typeface="Calibri" panose="020F0502020204030204"/>
              </a:rPr>
              <a:t>Common exception words (these link to Read, Write Inc ‘red’ words) are not decodable </a:t>
            </a:r>
            <a:r>
              <a:rPr kumimoji="0" lang="en-GB" sz="1600" i="0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with the </a:t>
            </a:r>
            <a:r>
              <a:rPr lang="en-GB" sz="1600">
                <a:solidFill>
                  <a:prstClr val="black"/>
                </a:solidFill>
                <a:latin typeface="Calibri" panose="020F0502020204030204"/>
              </a:rPr>
              <a:t>phonics the children have learned so far. These are best learned by sight, practise and in their reading</a:t>
            </a:r>
            <a:endParaRPr lang="en-GB"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0FED11E-6F84-41CC-88A5-62C61DF9E419}"/>
              </a:ext>
            </a:extLst>
          </p:cNvPr>
          <p:cNvGrpSpPr/>
          <p:nvPr/>
        </p:nvGrpSpPr>
        <p:grpSpPr>
          <a:xfrm>
            <a:off x="3033312" y="81254"/>
            <a:ext cx="8124313" cy="660165"/>
            <a:chOff x="2599765" y="1026015"/>
            <a:chExt cx="7062897" cy="730624"/>
          </a:xfrm>
          <a:solidFill>
            <a:schemeClr val="bg1"/>
          </a:solidFill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ECD6A408-3944-4622-B9BF-CBE647D468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99765" y="1197864"/>
              <a:ext cx="490816" cy="386927"/>
            </a:xfrm>
            <a:prstGeom prst="rect">
              <a:avLst/>
            </a:prstGeom>
            <a:grpFill/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A2FCCFB-C30F-4645-9739-DD60D4B2C3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64343" y="1144074"/>
              <a:ext cx="423924" cy="509219"/>
            </a:xfrm>
            <a:prstGeom prst="rect">
              <a:avLst/>
            </a:prstGeom>
            <a:grpFill/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0F8946AB-695B-440C-8E9B-26E0D401A6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62029" y="1179934"/>
              <a:ext cx="440717" cy="440717"/>
            </a:xfrm>
            <a:prstGeom prst="rect">
              <a:avLst/>
            </a:prstGeom>
            <a:grpFill/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0C004FB2-E157-4223-8292-91E174B8C96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64506" y="1026015"/>
              <a:ext cx="730624" cy="730624"/>
            </a:xfrm>
            <a:prstGeom prst="rect">
              <a:avLst/>
            </a:prstGeom>
            <a:grpFill/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CBC48620-D183-40E2-BA8C-EA30FE96B38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045389" y="1242459"/>
              <a:ext cx="617273" cy="312447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10809395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F0BE04-A662-2AAE-0C35-7588DE07FC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502EC0C-B873-DCAF-3510-24F87F47D0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8335886"/>
              </p:ext>
            </p:extLst>
          </p:nvPr>
        </p:nvGraphicFramePr>
        <p:xfrm>
          <a:off x="2137253" y="719461"/>
          <a:ext cx="9563966" cy="58617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97765">
                  <a:extLst>
                    <a:ext uri="{9D8B030D-6E8A-4147-A177-3AD203B41FA5}">
                      <a16:colId xmlns:a16="http://schemas.microsoft.com/office/drawing/2014/main" val="3483663112"/>
                    </a:ext>
                  </a:extLst>
                </a:gridCol>
                <a:gridCol w="1827822">
                  <a:extLst>
                    <a:ext uri="{9D8B030D-6E8A-4147-A177-3AD203B41FA5}">
                      <a16:colId xmlns:a16="http://schemas.microsoft.com/office/drawing/2014/main" val="419858901"/>
                    </a:ext>
                  </a:extLst>
                </a:gridCol>
                <a:gridCol w="1912793">
                  <a:extLst>
                    <a:ext uri="{9D8B030D-6E8A-4147-A177-3AD203B41FA5}">
                      <a16:colId xmlns:a16="http://schemas.microsoft.com/office/drawing/2014/main" val="890014520"/>
                    </a:ext>
                  </a:extLst>
                </a:gridCol>
                <a:gridCol w="1912793">
                  <a:extLst>
                    <a:ext uri="{9D8B030D-6E8A-4147-A177-3AD203B41FA5}">
                      <a16:colId xmlns:a16="http://schemas.microsoft.com/office/drawing/2014/main" val="326853016"/>
                    </a:ext>
                  </a:extLst>
                </a:gridCol>
                <a:gridCol w="1912793">
                  <a:extLst>
                    <a:ext uri="{9D8B030D-6E8A-4147-A177-3AD203B41FA5}">
                      <a16:colId xmlns:a16="http://schemas.microsoft.com/office/drawing/2014/main" val="1827857008"/>
                    </a:ext>
                  </a:extLst>
                </a:gridCol>
              </a:tblGrid>
              <a:tr h="1745342">
                <a:tc>
                  <a:txBody>
                    <a:bodyPr/>
                    <a:lstStyle/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Look</a:t>
                      </a:r>
                    </a:p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Read </a:t>
                      </a:r>
                    </a:p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Cover</a:t>
                      </a:r>
                    </a:p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Write </a:t>
                      </a:r>
                    </a:p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Check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Monday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>
                          <a:latin typeface="Cooper Black" panose="0208090404030B020404" pitchFamily="18" charset="0"/>
                        </a:rPr>
                        <a:t>Tuesday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>
                          <a:latin typeface="Cooper Black" panose="0208090404030B020404" pitchFamily="18" charset="0"/>
                        </a:rPr>
                        <a:t>Wednesday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>
                          <a:latin typeface="Cooper Black" panose="0208090404030B020404" pitchFamily="18" charset="0"/>
                        </a:rPr>
                        <a:t>Thursday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6027075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latin typeface="Comic Sans MS"/>
                        </a:rPr>
                        <a:t>because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2775250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2800">
                          <a:latin typeface="Comic Sans MS"/>
                        </a:rPr>
                        <a:t>pretty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7609922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latin typeface="Comic Sans MS"/>
                        </a:rPr>
                        <a:t>beautiful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1419595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latin typeface="Comic Sans MS"/>
                        </a:rPr>
                        <a:t>after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0692347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latin typeface="Comic Sans MS"/>
                        </a:rPr>
                        <a:t>father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883772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000">
                          <a:solidFill>
                            <a:schemeClr val="tx1"/>
                          </a:solidFill>
                          <a:latin typeface="Comic Sans MS"/>
                        </a:rPr>
                        <a:t>plant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4440436"/>
                  </a:ext>
                </a:extLst>
              </a:tr>
              <a:tr h="55982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8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6468080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D1AAD393-F171-CD82-2E3E-E2D341D77AA1}"/>
              </a:ext>
            </a:extLst>
          </p:cNvPr>
          <p:cNvSpPr txBox="1"/>
          <p:nvPr/>
        </p:nvSpPr>
        <p:spPr>
          <a:xfrm>
            <a:off x="179295" y="188259"/>
            <a:ext cx="1936378" cy="22467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oper Black" panose="0208090404030B020404" pitchFamily="18" charset="0"/>
                <a:ea typeface="+mn-ea"/>
                <a:cs typeface="+mn-cs"/>
              </a:rPr>
              <a:t>Spellings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oper Black"/>
              </a:rPr>
              <a:t>Week </a:t>
            </a:r>
            <a:r>
              <a:rPr lang="en-GB" sz="2800">
                <a:solidFill>
                  <a:prstClr val="black"/>
                </a:solidFill>
                <a:latin typeface="Cooper Black"/>
              </a:rPr>
              <a:t>9</a:t>
            </a:r>
          </a:p>
          <a:p>
            <a:pPr algn="ctr">
              <a:defRPr/>
            </a:pPr>
            <a:r>
              <a:rPr lang="en-GB" sz="2800">
                <a:solidFill>
                  <a:prstClr val="black"/>
                </a:solidFill>
                <a:latin typeface="Cooper Black"/>
              </a:rPr>
              <a:t>Y2</a:t>
            </a:r>
            <a:endParaRPr lang="en-GB" sz="2800">
              <a:solidFill>
                <a:prstClr val="black"/>
              </a:solidFill>
              <a:latin typeface="Cooper Black" panose="0208090404030B020404" pitchFamily="18" charset="0"/>
            </a:endParaRPr>
          </a:p>
          <a:p>
            <a:pPr algn="ctr">
              <a:defRPr/>
            </a:pPr>
            <a:r>
              <a:rPr lang="en-GB" sz="2800">
                <a:solidFill>
                  <a:prstClr val="black"/>
                </a:solidFill>
                <a:latin typeface="Cooper Black"/>
              </a:rPr>
              <a:t>7.11.25</a:t>
            </a:r>
            <a:endParaRPr lang="en-GB" sz="2800">
              <a:solidFill>
                <a:prstClr val="black"/>
              </a:solidFill>
              <a:latin typeface="Cooper Black" panose="0208090404030B0204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oper Black" panose="0208090404030B020404" pitchFamily="18" charset="0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1E09ECF-C4F5-E314-F022-F901C99CE287}"/>
              </a:ext>
            </a:extLst>
          </p:cNvPr>
          <p:cNvSpPr txBox="1"/>
          <p:nvPr/>
        </p:nvSpPr>
        <p:spPr>
          <a:xfrm>
            <a:off x="71718" y="1984479"/>
            <a:ext cx="2034052" cy="40010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GB"/>
          </a:p>
          <a:p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200" u="sng">
                <a:solidFill>
                  <a:prstClr val="black"/>
                </a:solidFill>
                <a:latin typeface="Calibri" panose="020F0502020204030204"/>
              </a:rPr>
              <a:t>Spelling knowledge:</a:t>
            </a:r>
          </a:p>
          <a:p>
            <a:pPr algn="ctr">
              <a:defRPr/>
            </a:pPr>
            <a:r>
              <a:rPr lang="en-GB" sz="1600">
                <a:solidFill>
                  <a:prstClr val="black"/>
                </a:solidFill>
                <a:latin typeface="Calibri" panose="020F0502020204030204"/>
              </a:rPr>
              <a:t>Common exception words (these link to Read, Write Inc ‘red’ words) are not decodable </a:t>
            </a:r>
            <a:r>
              <a:rPr kumimoji="0" lang="en-GB" sz="1600" i="0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with the </a:t>
            </a:r>
            <a:r>
              <a:rPr lang="en-GB" sz="1600">
                <a:solidFill>
                  <a:prstClr val="black"/>
                </a:solidFill>
                <a:latin typeface="Calibri" panose="020F0502020204030204"/>
              </a:rPr>
              <a:t>phonics the children have learned so far. These are best learned by sight, practise and in their reading</a:t>
            </a:r>
            <a:endParaRPr lang="en-GB"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A14A784-F63B-0CD5-F05E-08F583E22613}"/>
              </a:ext>
            </a:extLst>
          </p:cNvPr>
          <p:cNvGrpSpPr/>
          <p:nvPr/>
        </p:nvGrpSpPr>
        <p:grpSpPr>
          <a:xfrm>
            <a:off x="3033312" y="81254"/>
            <a:ext cx="8124313" cy="660165"/>
            <a:chOff x="2599765" y="1026015"/>
            <a:chExt cx="7062897" cy="730624"/>
          </a:xfrm>
          <a:solidFill>
            <a:schemeClr val="bg1"/>
          </a:solidFill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BE222BE-B606-3785-28F7-D01F5D01A3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99765" y="1197864"/>
              <a:ext cx="490816" cy="386927"/>
            </a:xfrm>
            <a:prstGeom prst="rect">
              <a:avLst/>
            </a:prstGeom>
            <a:grpFill/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2BF0819F-996E-5B7F-2271-C16C4E3CE6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64343" y="1144074"/>
              <a:ext cx="423924" cy="509219"/>
            </a:xfrm>
            <a:prstGeom prst="rect">
              <a:avLst/>
            </a:prstGeom>
            <a:grpFill/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CF106411-0E8C-E181-96DA-1217D2678EC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62029" y="1179934"/>
              <a:ext cx="440717" cy="440717"/>
            </a:xfrm>
            <a:prstGeom prst="rect">
              <a:avLst/>
            </a:prstGeom>
            <a:grpFill/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2CB9AFCD-5B5A-0BF1-CD88-D716A0045FA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64506" y="1026015"/>
              <a:ext cx="730624" cy="730624"/>
            </a:xfrm>
            <a:prstGeom prst="rect">
              <a:avLst/>
            </a:prstGeom>
            <a:grpFill/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EBAB143D-6CCD-EE61-5497-8D93E4A5768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045389" y="1242459"/>
              <a:ext cx="617273" cy="312447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18092508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01017-EE46-0A98-C8DC-38564F06C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4E1BDC1-FA9F-3C38-0BBD-EA381FCC49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6319847"/>
              </p:ext>
            </p:extLst>
          </p:nvPr>
        </p:nvGraphicFramePr>
        <p:xfrm>
          <a:off x="2137253" y="719461"/>
          <a:ext cx="9563966" cy="58617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97765">
                  <a:extLst>
                    <a:ext uri="{9D8B030D-6E8A-4147-A177-3AD203B41FA5}">
                      <a16:colId xmlns:a16="http://schemas.microsoft.com/office/drawing/2014/main" val="3483663112"/>
                    </a:ext>
                  </a:extLst>
                </a:gridCol>
                <a:gridCol w="1827822">
                  <a:extLst>
                    <a:ext uri="{9D8B030D-6E8A-4147-A177-3AD203B41FA5}">
                      <a16:colId xmlns:a16="http://schemas.microsoft.com/office/drawing/2014/main" val="419858901"/>
                    </a:ext>
                  </a:extLst>
                </a:gridCol>
                <a:gridCol w="1912793">
                  <a:extLst>
                    <a:ext uri="{9D8B030D-6E8A-4147-A177-3AD203B41FA5}">
                      <a16:colId xmlns:a16="http://schemas.microsoft.com/office/drawing/2014/main" val="890014520"/>
                    </a:ext>
                  </a:extLst>
                </a:gridCol>
                <a:gridCol w="1912793">
                  <a:extLst>
                    <a:ext uri="{9D8B030D-6E8A-4147-A177-3AD203B41FA5}">
                      <a16:colId xmlns:a16="http://schemas.microsoft.com/office/drawing/2014/main" val="326853016"/>
                    </a:ext>
                  </a:extLst>
                </a:gridCol>
                <a:gridCol w="1912793">
                  <a:extLst>
                    <a:ext uri="{9D8B030D-6E8A-4147-A177-3AD203B41FA5}">
                      <a16:colId xmlns:a16="http://schemas.microsoft.com/office/drawing/2014/main" val="1827857008"/>
                    </a:ext>
                  </a:extLst>
                </a:gridCol>
              </a:tblGrid>
              <a:tr h="1745342">
                <a:tc>
                  <a:txBody>
                    <a:bodyPr/>
                    <a:lstStyle/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Look</a:t>
                      </a:r>
                    </a:p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Read </a:t>
                      </a:r>
                    </a:p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Cover</a:t>
                      </a:r>
                    </a:p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Write </a:t>
                      </a:r>
                    </a:p>
                    <a:p>
                      <a:pPr marL="457200" indent="-457200" algn="ctr">
                        <a:buFont typeface="+mj-lt"/>
                        <a:buAutoNum type="arabicPeriod"/>
                      </a:pPr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Check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>
                          <a:solidFill>
                            <a:schemeClr val="tx1"/>
                          </a:solidFill>
                          <a:latin typeface="Cooper Black" panose="0208090404030B020404" pitchFamily="18" charset="0"/>
                        </a:rPr>
                        <a:t>Monday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>
                          <a:latin typeface="Cooper Black" panose="0208090404030B020404" pitchFamily="18" charset="0"/>
                        </a:rPr>
                        <a:t>Tuesday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>
                          <a:latin typeface="Cooper Black" panose="0208090404030B020404" pitchFamily="18" charset="0"/>
                        </a:rPr>
                        <a:t>Wednesday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>
                          <a:latin typeface="Cooper Black" panose="0208090404030B020404" pitchFamily="18" charset="0"/>
                        </a:rPr>
                        <a:t>Thursday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6027075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latin typeface="Comic Sans MS"/>
                        </a:rPr>
                        <a:t>many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2775250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2800">
                          <a:latin typeface="Comic Sans MS"/>
                        </a:rPr>
                        <a:t>clothes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7609922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latin typeface="Comic Sans MS"/>
                        </a:rPr>
                        <a:t>busy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1419595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latin typeface="Comic Sans MS"/>
                        </a:rPr>
                        <a:t>people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0692347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latin typeface="Comic Sans MS"/>
                        </a:rPr>
                        <a:t>water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883772"/>
                  </a:ext>
                </a:extLst>
              </a:tr>
              <a:tr h="59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000">
                          <a:solidFill>
                            <a:schemeClr val="tx1"/>
                          </a:solidFill>
                          <a:latin typeface="Comic Sans MS"/>
                        </a:rPr>
                        <a:t>again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4440436"/>
                  </a:ext>
                </a:extLst>
              </a:tr>
              <a:tr h="55982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8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6468080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93EA561B-44EE-3B0F-E2F5-8438C3A5484B}"/>
              </a:ext>
            </a:extLst>
          </p:cNvPr>
          <p:cNvSpPr txBox="1"/>
          <p:nvPr/>
        </p:nvSpPr>
        <p:spPr>
          <a:xfrm>
            <a:off x="179295" y="188259"/>
            <a:ext cx="1936378" cy="22467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oper Black" panose="0208090404030B020404" pitchFamily="18" charset="0"/>
                <a:ea typeface="+mn-ea"/>
                <a:cs typeface="+mn-cs"/>
              </a:rPr>
              <a:t>Spellings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oper Black"/>
              </a:rPr>
              <a:t>Week </a:t>
            </a:r>
            <a:r>
              <a:rPr lang="en-GB" sz="2800">
                <a:solidFill>
                  <a:prstClr val="black"/>
                </a:solidFill>
                <a:latin typeface="Cooper Black"/>
              </a:rPr>
              <a:t>10</a:t>
            </a:r>
          </a:p>
          <a:p>
            <a:pPr algn="ctr">
              <a:defRPr/>
            </a:pPr>
            <a:r>
              <a:rPr lang="en-GB" sz="2800">
                <a:solidFill>
                  <a:prstClr val="black"/>
                </a:solidFill>
                <a:latin typeface="Cooper Black"/>
              </a:rPr>
              <a:t>Y2</a:t>
            </a:r>
            <a:endParaRPr lang="en-GB" sz="2800">
              <a:solidFill>
                <a:prstClr val="black"/>
              </a:solidFill>
              <a:latin typeface="Cooper Black" panose="0208090404030B020404" pitchFamily="18" charset="0"/>
            </a:endParaRPr>
          </a:p>
          <a:p>
            <a:pPr algn="ctr">
              <a:defRPr/>
            </a:pPr>
            <a:r>
              <a:rPr lang="en-GB" sz="2800">
                <a:solidFill>
                  <a:prstClr val="black"/>
                </a:solidFill>
                <a:latin typeface="Cooper Black"/>
              </a:rPr>
              <a:t>14.11.25</a:t>
            </a:r>
            <a:endParaRPr lang="en-GB" sz="2800">
              <a:solidFill>
                <a:prstClr val="black"/>
              </a:solidFill>
              <a:latin typeface="Cooper Black" panose="0208090404030B0204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oper Black" panose="0208090404030B020404" pitchFamily="18" charset="0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CA57D4C-A947-E9B6-5F35-CA232DD03290}"/>
              </a:ext>
            </a:extLst>
          </p:cNvPr>
          <p:cNvSpPr txBox="1"/>
          <p:nvPr/>
        </p:nvSpPr>
        <p:spPr>
          <a:xfrm>
            <a:off x="71718" y="1984479"/>
            <a:ext cx="2034052" cy="40010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GB"/>
          </a:p>
          <a:p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200" u="sng">
                <a:solidFill>
                  <a:prstClr val="black"/>
                </a:solidFill>
                <a:latin typeface="Calibri" panose="020F0502020204030204"/>
              </a:rPr>
              <a:t>Spelling knowledge:</a:t>
            </a:r>
          </a:p>
          <a:p>
            <a:pPr algn="ctr">
              <a:defRPr/>
            </a:pPr>
            <a:r>
              <a:rPr lang="en-GB" sz="1600">
                <a:solidFill>
                  <a:prstClr val="black"/>
                </a:solidFill>
                <a:latin typeface="Calibri" panose="020F0502020204030204"/>
              </a:rPr>
              <a:t>Common exception words (these link to Read, Write Inc ‘red’ words) are not decodable </a:t>
            </a:r>
            <a:r>
              <a:rPr kumimoji="0" lang="en-GB" sz="1600" i="0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with the </a:t>
            </a:r>
            <a:r>
              <a:rPr lang="en-GB" sz="1600">
                <a:solidFill>
                  <a:prstClr val="black"/>
                </a:solidFill>
                <a:latin typeface="Calibri" panose="020F0502020204030204"/>
              </a:rPr>
              <a:t>phonics the children have learned so far. These are best learned by sight, practise and in their reading</a:t>
            </a:r>
            <a:endParaRPr lang="en-GB"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2E899D4-E0EB-2C68-2258-71F185AB51D7}"/>
              </a:ext>
            </a:extLst>
          </p:cNvPr>
          <p:cNvGrpSpPr/>
          <p:nvPr/>
        </p:nvGrpSpPr>
        <p:grpSpPr>
          <a:xfrm>
            <a:off x="3033312" y="81254"/>
            <a:ext cx="8124313" cy="660165"/>
            <a:chOff x="2599765" y="1026015"/>
            <a:chExt cx="7062897" cy="730624"/>
          </a:xfrm>
          <a:solidFill>
            <a:schemeClr val="bg1"/>
          </a:solidFill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D97D64D-F222-00AE-7019-04E29EE657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99765" y="1197864"/>
              <a:ext cx="490816" cy="386927"/>
            </a:xfrm>
            <a:prstGeom prst="rect">
              <a:avLst/>
            </a:prstGeom>
            <a:grpFill/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7ADAC9DD-15F2-F4B5-1936-9911AC5AB8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64343" y="1144074"/>
              <a:ext cx="423924" cy="509219"/>
            </a:xfrm>
            <a:prstGeom prst="rect">
              <a:avLst/>
            </a:prstGeom>
            <a:grpFill/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B973E9D5-2117-46DB-0691-129320C19E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62029" y="1179934"/>
              <a:ext cx="440717" cy="440717"/>
            </a:xfrm>
            <a:prstGeom prst="rect">
              <a:avLst/>
            </a:prstGeom>
            <a:grpFill/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71D3B3F4-D251-9C3D-E30E-B0842441814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64506" y="1026015"/>
              <a:ext cx="730624" cy="730624"/>
            </a:xfrm>
            <a:prstGeom prst="rect">
              <a:avLst/>
            </a:prstGeom>
            <a:grpFill/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604A88F6-B4F7-27BC-B824-518520BE741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045389" y="1242459"/>
              <a:ext cx="617273" cy="312447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9026662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12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Stephanie Pears</dc:creator>
  <cp:revision>37</cp:revision>
  <dcterms:created xsi:type="dcterms:W3CDTF">2024-09-11T22:33:26Z</dcterms:created>
  <dcterms:modified xsi:type="dcterms:W3CDTF">2025-12-10T09:07:47Z</dcterms:modified>
</cp:coreProperties>
</file>