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1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867BE-8CC4-4428-80CF-CBEFAF7B95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742F94-C96C-4BB8-9FB5-28E7224A2C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7E6CEB-277F-4F47-A6EB-0ADCB4DC6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B25180-0EDD-44E8-A69B-26F7E9BDA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097382-0537-4613-AEE0-68ABB6968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1913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74339-1989-4E8D-8919-2B1D4BD89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057221-AC32-4B0B-B599-65B9AA57AE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C1161B-4657-45CE-B94D-D056FB1E9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C2B9FC-43E3-4E5D-B42F-0FFC8188B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15F789-5CFE-4F79-BD8A-72370E6F4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6037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B1E76A-5F65-4376-BA0B-33687DCC02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606B5E-01DF-4222-9C2B-F8A5329EF5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89E02-BCD1-4FCF-852A-0D8ECA254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80311A-9A21-4C72-BC6F-2E9A1E4B5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2D5D72-936C-4B5C-8A4D-E113E9355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682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E8AF4-1C0D-4F2C-8CEB-2939F2349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64FB88-002D-4EB1-8785-F3EEF23B1A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FA6928-D240-40D6-B06F-F22E0BDB4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24A347-9F4D-4A44-B22C-147CB3CA2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B78618-93BF-49FB-8560-03E217E4B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8284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40A37-DD06-4328-B05C-282289339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190C54-9486-4AE5-B25C-5320A659A2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93A86D-7540-4D2B-AE39-8DC13D0E1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144D44-AA66-444E-A591-608F7BBBE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FCFACC-E931-42B8-B938-03B00D897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7589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8E3A1-C38A-47E8-95EA-FACAD31CF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20973-D045-4D9C-85EA-6DDE4F8429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BD41CE-8AD6-4F7E-B3FD-42D7FB7E86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5BE840-1F49-4FD5-A656-F6AAAC85D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AEFBBF-2271-4333-AD9B-AD67B6F2B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348053-E395-4BF8-8391-7DE0D67F9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8341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6AFD6-685C-4EA6-B232-0A0C9D39C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106333-6448-484F-A835-780B6B1A4D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36001D-FA0C-4EFC-AB7B-39B31E6D82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E3E08E-7471-4C59-A2B0-3DF5F48B56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3D011A-B3AF-445C-ACBB-4CD7F8F48C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FC62AB-6DFC-4506-A72D-C2A89199C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6DA77F-272E-4074-83C5-E90B44B9E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42FF2D-0230-4BE6-8EBC-88AA0A3B0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5519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3512B-46E7-4A41-B34F-D63039F32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3ACABA-DC91-4098-96AD-0C17F0ADA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ACE8A7-CCCB-44DB-8D7D-1F7172E77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256C3A-81CA-4300-966F-D89D9330E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0307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0AAD80-767C-440B-91D2-6751B3A86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67FF75-83C5-48A0-98AE-33C7B4E41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1D8EC9-3D9D-46C3-80CE-DDA8C1CBB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0799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F6C15-1B19-4246-8EA4-4220C4E85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B124D9-2C4E-4917-9F14-B954CB46D1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2AF282-59C2-4393-B8CA-BBFCAE41F1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A41E71-D72C-4DC0-99F3-F4478902A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ACE096-97E0-48E2-A727-055DE8B7C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94DEF8-1067-40E7-9103-829E41CEE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3187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B3DE8-7C6D-4F5C-8160-F31789C98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558CC6-AD05-4184-8032-900917D56E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0AF921-13CC-4B57-9EF8-0C6ED003F4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0B03D4-7D56-41DC-A40B-3B8CFB044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AE225E-3CD4-4214-B7C8-551212905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0D97E1-56D9-4118-A35D-9D9E03C41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6112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5BDD82-7028-4E1E-AD03-00E7E05EA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4122BD-1425-44F8-9E01-5D399D2CD2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7D7048-7498-4CB8-B66C-B019593A5D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411BC4-A3AA-4634-AEEE-C9D49010A1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245402-6573-4088-928E-6441A1D9D5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417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05880ED-FB5F-42A7-8239-D0FB93025AEF}"/>
              </a:ext>
            </a:extLst>
          </p:cNvPr>
          <p:cNvGrpSpPr/>
          <p:nvPr/>
        </p:nvGrpSpPr>
        <p:grpSpPr>
          <a:xfrm>
            <a:off x="819934" y="1930448"/>
            <a:ext cx="2489200" cy="4027805"/>
            <a:chOff x="0" y="0"/>
            <a:chExt cx="2489611" cy="4027807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7F5394E3-C5B7-438A-BA88-0B1A3517F606}"/>
                </a:ext>
              </a:extLst>
            </p:cNvPr>
            <p:cNvSpPr/>
            <p:nvPr/>
          </p:nvSpPr>
          <p:spPr>
            <a:xfrm>
              <a:off x="0" y="0"/>
              <a:ext cx="2489611" cy="4007404"/>
            </a:xfrm>
            <a:prstGeom prst="roundRect">
              <a:avLst/>
            </a:prstGeom>
            <a:solidFill>
              <a:srgbClr val="5B9BD5">
                <a:lumMod val="40000"/>
                <a:lumOff val="60000"/>
              </a:srgbClr>
            </a:solidFill>
            <a:ln w="127000" cap="flat" cmpd="sng" algn="ctr">
              <a:solidFill>
                <a:srgbClr val="0070C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ext Box 2">
              <a:extLst>
                <a:ext uri="{FF2B5EF4-FFF2-40B4-BE49-F238E27FC236}">
                  <a16:creationId xmlns:a16="http://schemas.microsoft.com/office/drawing/2014/main" id="{6A630E51-C260-40B2-8F9D-919484868A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8493" y="156858"/>
              <a:ext cx="2314367" cy="38709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200" b="1" i="0" u="sng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/>
                  <a:ea typeface="Calibri"/>
                  <a:cs typeface="Times New Roman"/>
                </a:rPr>
                <a:t>MATHEMATICS</a:t>
              </a: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en-GB" sz="1200" kern="0">
                  <a:solidFill>
                    <a:srgbClr val="404040"/>
                  </a:solidFill>
                  <a:latin typeface="PT Sans"/>
                  <a:ea typeface="Calibri"/>
                  <a:cs typeface="Calibri"/>
                </a:rPr>
                <a:t>Are the following statements about number always true, sometimes true or never true?</a:t>
              </a:r>
              <a:endParaRPr lang="en-GB"/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en-GB" sz="1200" kern="0">
                  <a:solidFill>
                    <a:srgbClr val="404040"/>
                  </a:solidFill>
                  <a:latin typeface="PT Sans"/>
                  <a:ea typeface="Calibri"/>
                  <a:cs typeface="Calibri"/>
                </a:rPr>
                <a:t>When you add 10 to a number,</a:t>
              </a:r>
              <a:br>
                <a:rPr lang="en-GB" sz="1200" kern="0">
                  <a:solidFill>
                    <a:srgbClr val="404040"/>
                  </a:solidFill>
                  <a:latin typeface="PT Sans"/>
                  <a:ea typeface="Calibri"/>
                  <a:cs typeface="Calibri"/>
                </a:rPr>
              </a:br>
              <a:r>
                <a:rPr lang="en-GB" sz="1200" kern="0">
                  <a:solidFill>
                    <a:srgbClr val="404040"/>
                  </a:solidFill>
                  <a:latin typeface="PT Sans"/>
                  <a:ea typeface="Calibri"/>
                  <a:cs typeface="Calibri"/>
                </a:rPr>
                <a:t>the answer is a multiple of 10</a:t>
              </a:r>
              <a:endParaRPr lang="en-GB">
                <a:ea typeface="Calibri" panose="020F0502020204030204"/>
                <a:cs typeface="Calibri" panose="020F0502020204030204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endParaRPr lang="en-GB" sz="1200" kern="0">
                <a:solidFill>
                  <a:srgbClr val="404040"/>
                </a:solidFill>
                <a:latin typeface="PT Sans"/>
                <a:ea typeface="Calibri"/>
                <a:cs typeface="Calibri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en-GB" sz="1200" kern="0">
                  <a:solidFill>
                    <a:srgbClr val="404040"/>
                  </a:solidFill>
                  <a:latin typeface="PT Sans"/>
                  <a:ea typeface="Calibri"/>
                  <a:cs typeface="Calibri"/>
                </a:rPr>
                <a:t>If you put two squares together</a:t>
              </a:r>
              <a:br>
                <a:rPr lang="en-GB" sz="1200" kern="0">
                  <a:solidFill>
                    <a:srgbClr val="404040"/>
                  </a:solidFill>
                  <a:latin typeface="PT Sans"/>
                  <a:ea typeface="Calibri"/>
                  <a:cs typeface="Calibri"/>
                </a:rPr>
              </a:br>
              <a:r>
                <a:rPr lang="en-GB" sz="1200" kern="0">
                  <a:solidFill>
                    <a:srgbClr val="404040"/>
                  </a:solidFill>
                  <a:latin typeface="PT Sans"/>
                  <a:ea typeface="Calibri"/>
                  <a:cs typeface="Calibri"/>
                </a:rPr>
                <a:t>you get a rectangle</a:t>
              </a:r>
              <a:endParaRPr lang="en-GB"/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endParaRPr lang="en-GB" sz="1200" kern="0">
                <a:solidFill>
                  <a:srgbClr val="404040"/>
                </a:solidFill>
                <a:latin typeface="PT Sans"/>
                <a:ea typeface="Calibri"/>
                <a:cs typeface="Calibri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en-GB" sz="1200" kern="0">
                  <a:solidFill>
                    <a:srgbClr val="404040"/>
                  </a:solidFill>
                  <a:latin typeface="PT Sans"/>
                  <a:ea typeface="Calibri"/>
                  <a:cs typeface="Calibri"/>
                </a:rPr>
                <a:t>Four sided shapes are called squares</a:t>
              </a:r>
              <a:endParaRPr lang="en-GB"/>
            </a:p>
            <a:p>
              <a:pPr algn="ctr">
                <a:defRPr/>
              </a:pPr>
              <a:endParaRPr lang="en-GB" sz="1200" b="1" u="sng" kern="0">
                <a:solidFill>
                  <a:srgbClr val="404040"/>
                </a:solidFill>
                <a:latin typeface="PT Sans"/>
                <a:ea typeface="Calibri"/>
                <a:cs typeface="Calibri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endParaRPr lang="en-GB" sz="1200" kern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endParaRPr lang="en-GB" sz="1050" b="1" kern="0">
                <a:solidFill>
                  <a:srgbClr val="FF0000"/>
                </a:solidFill>
                <a:latin typeface="Calibri" panose="020F0502020204030204" pitchFamily="34" charset="0"/>
                <a:ea typeface="Calibri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en-GB" sz="1050" kern="0">
                  <a:solidFill>
                    <a:sysClr val="windowText" lastClr="000000"/>
                  </a:solidFill>
                  <a:latin typeface="Calibri"/>
                  <a:ea typeface="Calibri"/>
                  <a:cs typeface="Times New Roman"/>
                </a:rPr>
                <a:t> </a:t>
              </a:r>
              <a:endParaRPr lang="en-GB" sz="1000" kern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endParaRPr lang="en-GB" sz="105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lvl="0" algn="ctr">
                <a:lnSpc>
                  <a:spcPct val="107000"/>
                </a:lnSpc>
                <a:spcAft>
                  <a:spcPts val="800"/>
                </a:spcAft>
                <a:defRPr/>
              </a:pPr>
              <a:endParaRPr lang="en-GB" sz="1050" b="1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9E7C2EE-AE8D-46B7-BC3A-DF9E4FE2AB83}"/>
              </a:ext>
            </a:extLst>
          </p:cNvPr>
          <p:cNvGrpSpPr/>
          <p:nvPr/>
        </p:nvGrpSpPr>
        <p:grpSpPr>
          <a:xfrm>
            <a:off x="6300501" y="1920278"/>
            <a:ext cx="2489835" cy="4007485"/>
            <a:chOff x="0" y="0"/>
            <a:chExt cx="2489835" cy="4007485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707CDB4A-483E-4F85-9703-A623C093A8B9}"/>
                </a:ext>
              </a:extLst>
            </p:cNvPr>
            <p:cNvSpPr/>
            <p:nvPr/>
          </p:nvSpPr>
          <p:spPr>
            <a:xfrm>
              <a:off x="0" y="0"/>
              <a:ext cx="2489835" cy="4007485"/>
            </a:xfrm>
            <a:prstGeom prst="roundRect">
              <a:avLst/>
            </a:prstGeom>
            <a:solidFill>
              <a:srgbClr val="FFC000">
                <a:lumMod val="40000"/>
                <a:lumOff val="60000"/>
              </a:srgbClr>
            </a:solidFill>
            <a:ln w="127000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Text Box 2">
              <a:extLst>
                <a:ext uri="{FF2B5EF4-FFF2-40B4-BE49-F238E27FC236}">
                  <a16:creationId xmlns:a16="http://schemas.microsoft.com/office/drawing/2014/main" id="{03A77F23-3F1E-4D30-8680-F8111F69E2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8493" y="137404"/>
              <a:ext cx="2314575" cy="38326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sng" strike="noStrike" kern="0" cap="none" spc="0" normalizeH="0" baseline="0" noProof="0">
                  <a:ln>
                    <a:noFill/>
                  </a:ln>
                  <a:solidFill>
                    <a:srgbClr val="BF8F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READING</a:t>
              </a: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>
                  <a:ln>
                    <a:noFill/>
                  </a:ln>
                  <a:solidFill>
                    <a:srgbClr val="BF8F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D979016-01E2-4575-9767-247C49726F79}"/>
              </a:ext>
            </a:extLst>
          </p:cNvPr>
          <p:cNvGrpSpPr/>
          <p:nvPr/>
        </p:nvGrpSpPr>
        <p:grpSpPr>
          <a:xfrm>
            <a:off x="3531230" y="1950768"/>
            <a:ext cx="2518505" cy="4007485"/>
            <a:chOff x="-28670" y="0"/>
            <a:chExt cx="2518505" cy="4007485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5D24666D-AE72-4D35-9825-B565096866F7}"/>
                </a:ext>
              </a:extLst>
            </p:cNvPr>
            <p:cNvSpPr/>
            <p:nvPr/>
          </p:nvSpPr>
          <p:spPr>
            <a:xfrm>
              <a:off x="0" y="0"/>
              <a:ext cx="2489835" cy="4007485"/>
            </a:xfrm>
            <a:prstGeom prst="roundRect">
              <a:avLst/>
            </a:prstGeom>
            <a:solidFill>
              <a:srgbClr val="FF9999"/>
            </a:solidFill>
            <a:ln w="1270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Text Box 2">
              <a:extLst>
                <a:ext uri="{FF2B5EF4-FFF2-40B4-BE49-F238E27FC236}">
                  <a16:creationId xmlns:a16="http://schemas.microsoft.com/office/drawing/2014/main" id="{1F6BF884-72B6-4CCA-A8C5-80257EE8F4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8670" y="106914"/>
              <a:ext cx="2461194" cy="37869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sng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Calibri"/>
                  <a:cs typeface="Times New Roman"/>
                </a:rPr>
                <a:t>WRITING</a:t>
              </a: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800" kern="0">
                <a:solidFill>
                  <a:sysClr val="windowText" lastClr="000000"/>
                </a:solidFill>
                <a:ea typeface="Calibri"/>
                <a:cs typeface="Times New Roman"/>
              </a:endParaRP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kern="0">
                  <a:solidFill>
                    <a:sysClr val="windowText" lastClr="000000"/>
                  </a:solidFill>
                  <a:ea typeface="Calibri"/>
                  <a:cs typeface="Calibri"/>
                </a:rPr>
                <a:t>As we approach Christmas, can you create your own Christmas story, using the picture as your inspiration?</a:t>
              </a:r>
              <a:endParaRPr lang="en-GB">
                <a:solidFill>
                  <a:sysClr val="windowText" lastClr="000000"/>
                </a:solidFill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200" kern="0">
                <a:solidFill>
                  <a:sysClr val="windowText" lastClr="000000"/>
                </a:solidFill>
                <a:ea typeface="Calibri"/>
                <a:cs typeface="Calibri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400" b="1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60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US" sz="100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656BE23-9B96-4BAF-BCBA-960A17C5F54A}"/>
              </a:ext>
            </a:extLst>
          </p:cNvPr>
          <p:cNvGrpSpPr/>
          <p:nvPr/>
        </p:nvGrpSpPr>
        <p:grpSpPr>
          <a:xfrm>
            <a:off x="9041102" y="1917113"/>
            <a:ext cx="2489835" cy="4088760"/>
            <a:chOff x="2805888" y="-2027238"/>
            <a:chExt cx="2489835" cy="408876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1A417347-D301-4E91-B24E-1727ADF15C50}"/>
                </a:ext>
              </a:extLst>
            </p:cNvPr>
            <p:cNvSpPr/>
            <p:nvPr/>
          </p:nvSpPr>
          <p:spPr>
            <a:xfrm>
              <a:off x="2805888" y="-2027238"/>
              <a:ext cx="2489835" cy="4007485"/>
            </a:xfrm>
            <a:prstGeom prst="roundRect">
              <a:avLst/>
            </a:prstGeom>
            <a:solidFill>
              <a:srgbClr val="70AD47">
                <a:lumMod val="40000"/>
                <a:lumOff val="60000"/>
              </a:srgbClr>
            </a:solidFill>
            <a:ln w="127000" cap="flat" cmpd="sng" algn="ctr">
              <a:solidFill>
                <a:srgbClr val="00B05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ext Box 2">
              <a:extLst>
                <a:ext uri="{FF2B5EF4-FFF2-40B4-BE49-F238E27FC236}">
                  <a16:creationId xmlns:a16="http://schemas.microsoft.com/office/drawing/2014/main" id="{239431CC-A34B-462C-9157-93A7AA645F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52477" y="-1755044"/>
              <a:ext cx="2314575" cy="38165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en-US" sz="2200" b="1" u="sng" kern="0" dirty="0">
                  <a:solidFill>
                    <a:srgbClr val="00B050"/>
                  </a:solidFill>
                  <a:latin typeface="Calibri"/>
                  <a:ea typeface="Calibri"/>
                  <a:cs typeface="Times New Roman"/>
                </a:rPr>
                <a:t>EXTRAS</a:t>
              </a:r>
              <a:endParaRPr lang="en-GB" sz="1000" kern="0" dirty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endParaRP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kern="0" dirty="0">
                  <a:solidFill>
                    <a:sysClr val="windowText" lastClr="000000"/>
                  </a:solidFill>
                  <a:latin typeface="Calibri"/>
                  <a:ea typeface="Calibri"/>
                  <a:cs typeface="Times New Roman"/>
                </a:rPr>
                <a:t>We will soon be beginning the year 2026.</a:t>
              </a:r>
              <a:endParaRPr lang="en-US" dirty="0">
                <a:solidFill>
                  <a:sysClr val="windowText" lastClr="000000"/>
                </a:solidFill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200" kern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endParaRP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kern="0" dirty="0">
                  <a:solidFill>
                    <a:sysClr val="windowText" lastClr="000000"/>
                  </a:solidFill>
                  <a:latin typeface="Calibri"/>
                  <a:ea typeface="Calibri"/>
                  <a:cs typeface="Times New Roman"/>
                </a:rPr>
                <a:t>What will</a:t>
              </a:r>
              <a:endParaRPr lang="en-GB" sz="12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kern="0" dirty="0">
                  <a:solidFill>
                    <a:sysClr val="windowText" lastClr="000000"/>
                  </a:solidFill>
                  <a:latin typeface="Calibri"/>
                  <a:ea typeface="Calibri"/>
                  <a:cs typeface="Times New Roman"/>
                </a:rPr>
                <a:t>your New Year's Resolution be?</a:t>
              </a:r>
              <a:endParaRPr lang="en-GB" sz="12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200" kern="0">
                <a:solidFill>
                  <a:sysClr val="windowText" lastClr="00000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kern="0" dirty="0">
                  <a:solidFill>
                    <a:sysClr val="windowText" lastClr="000000"/>
                  </a:solidFill>
                  <a:latin typeface="Calibri"/>
                  <a:ea typeface="Calibri"/>
                  <a:cs typeface="Times New Roman"/>
                </a:rPr>
                <a:t>Can you think of any targets you could set yourself for 2026?</a:t>
              </a:r>
            </a:p>
            <a:p>
              <a:pPr algn="ctr">
                <a:lnSpc>
                  <a:spcPct val="107000"/>
                </a:lnSpc>
                <a:defRPr/>
              </a:pPr>
              <a:endParaRPr lang="en-GB"/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kern="0" dirty="0">
                  <a:solidFill>
                    <a:sysClr val="windowText" lastClr="000000"/>
                  </a:solidFill>
                  <a:latin typeface="Calibri"/>
                  <a:ea typeface="Calibri"/>
                  <a:cs typeface="Times New Roman"/>
                </a:rPr>
                <a:t>For example, try and improve your </a:t>
              </a:r>
              <a:r>
                <a:rPr lang="en-GB" sz="1200" kern="0" dirty="0" err="1">
                  <a:solidFill>
                    <a:sysClr val="windowText" lastClr="000000"/>
                  </a:solidFill>
                  <a:latin typeface="Calibri"/>
                  <a:ea typeface="Calibri"/>
                  <a:cs typeface="Times New Roman"/>
                </a:rPr>
                <a:t>handwiritng</a:t>
              </a:r>
              <a:r>
                <a:rPr lang="en-GB" sz="1200" kern="0" dirty="0">
                  <a:solidFill>
                    <a:sysClr val="windowText" lastClr="000000"/>
                  </a:solidFill>
                  <a:latin typeface="Calibri"/>
                  <a:ea typeface="Calibri"/>
                  <a:cs typeface="Times New Roman"/>
                </a:rPr>
                <a:t> or learn your times tables?</a:t>
              </a:r>
              <a:endParaRPr lang="en-GB" dirty="0">
                <a:solidFill>
                  <a:sysClr val="windowText" lastClr="000000"/>
                </a:solidFill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200" kern="0">
                <a:solidFill>
                  <a:sysClr val="windowText" lastClr="00000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8" name="Picture 7" descr="RobinAge: Books &amp; Nooks - RobinAge's Recommended Reading For Children  (October 5, 2014)">
            <a:extLst>
              <a:ext uri="{FF2B5EF4-FFF2-40B4-BE49-F238E27FC236}">
                <a16:creationId xmlns:a16="http://schemas.microsoft.com/office/drawing/2014/main" id="{A5DFC960-44AE-48D1-A1EB-C2F43D60F28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9648" y="4727469"/>
            <a:ext cx="850484" cy="1109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CASIO MS20UC-PL: Casio desk calculator big, solar, purple at reichelt  elektronik">
            <a:extLst>
              <a:ext uri="{FF2B5EF4-FFF2-40B4-BE49-F238E27FC236}">
                <a16:creationId xmlns:a16="http://schemas.microsoft.com/office/drawing/2014/main" id="{EB792409-9954-47CB-8745-18967CBB888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4889">
            <a:off x="333224" y="5426683"/>
            <a:ext cx="970280" cy="99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C1BB35F6-B968-4425-8521-2B0A26251377}"/>
              </a:ext>
            </a:extLst>
          </p:cNvPr>
          <p:cNvSpPr/>
          <p:nvPr/>
        </p:nvSpPr>
        <p:spPr>
          <a:xfrm>
            <a:off x="6432802" y="2635202"/>
            <a:ext cx="2169458" cy="240065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Read every day 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 an adult for at least ten minutes</a:t>
            </a:r>
            <a:r>
              <a:rPr lang="en-GB" sz="1200">
                <a:solidFill>
                  <a:prstClr val="black"/>
                </a:solidFill>
                <a:latin typeface="Calibri" panose="020F0502020204030204"/>
              </a:rPr>
              <a:t>.</a:t>
            </a:r>
            <a:endParaRPr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algn="ctr">
              <a:defRPr/>
            </a:pPr>
            <a:r>
              <a:rPr lang="en-GB" sz="1200">
                <a:solidFill>
                  <a:prstClr val="black"/>
                </a:solidFill>
                <a:latin typeface="Calibri" panose="020F0502020204030204"/>
              </a:rPr>
              <a:t>Our reading focus 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</a:t>
            </a:r>
            <a:r>
              <a:rPr lang="en-GB" sz="1200">
                <a:solidFill>
                  <a:prstClr val="black"/>
                </a:solidFill>
                <a:latin typeface="Calibri" panose="020F0502020204030204"/>
              </a:rPr>
              <a:t>week is to </a:t>
            </a:r>
            <a:r>
              <a:rPr lang="en-GB" sz="1200" b="1">
                <a:solidFill>
                  <a:prstClr val="black"/>
                </a:solidFill>
                <a:latin typeface="Calibri" panose="020F0502020204030204"/>
              </a:rPr>
              <a:t>read with expression,</a:t>
            </a:r>
            <a:r>
              <a:rPr lang="en-GB" sz="1200">
                <a:solidFill>
                  <a:prstClr val="black"/>
                </a:solidFill>
                <a:latin typeface="Calibri" panose="020F0502020204030204"/>
              </a:rPr>
              <a:t> especially when a character is speaking.  </a:t>
            </a:r>
            <a:endParaRPr lang="en-GB" sz="1000">
              <a:solidFill>
                <a:prstClr val="black"/>
              </a:solidFill>
              <a:latin typeface="Calibri" panose="020F0502020204030204"/>
            </a:endParaRPr>
          </a:p>
          <a:p>
            <a:pPr algn="ctr">
              <a:defRPr/>
            </a:pPr>
            <a:r>
              <a:rPr lang="en-GB" sz="1200">
                <a:solidFill>
                  <a:prstClr val="black"/>
                </a:solidFill>
                <a:latin typeface="Calibri" panose="020F0502020204030204"/>
              </a:rPr>
              <a:t>Remember to write it in your diary and bring your reading diary into school every day.</a:t>
            </a:r>
            <a:endParaRPr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>
              <a:solidFill>
                <a:prstClr val="black"/>
              </a:solidFill>
              <a:latin typeface="Calibri" panose="020F0502020204030204"/>
            </a:endParaRPr>
          </a:p>
          <a:p>
            <a:pPr lvl="0" algn="ctr">
              <a:defRPr/>
            </a:pPr>
            <a:endParaRPr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algn="ctr">
              <a:defRPr/>
            </a:pPr>
            <a:endParaRPr lang="en-GB" sz="1000">
              <a:solidFill>
                <a:prstClr val="black"/>
              </a:solidFill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C049154-1141-424B-9A9E-57887B79B784}"/>
              </a:ext>
            </a:extLst>
          </p:cNvPr>
          <p:cNvSpPr txBox="1"/>
          <p:nvPr/>
        </p:nvSpPr>
        <p:spPr>
          <a:xfrm>
            <a:off x="564775" y="349624"/>
            <a:ext cx="4983780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GB" sz="2400" b="1">
                <a:solidFill>
                  <a:prstClr val="black"/>
                </a:solidFill>
                <a:latin typeface="Calibri" panose="020F0502020204030204"/>
              </a:rPr>
              <a:t>Ash Class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Homework</a:t>
            </a:r>
          </a:p>
          <a:p>
            <a:pPr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Set: </a:t>
            </a:r>
            <a:r>
              <a:rPr lang="en-GB" sz="2400">
                <a:solidFill>
                  <a:prstClr val="black"/>
                </a:solidFill>
                <a:latin typeface="Calibri" panose="020F0502020204030204"/>
              </a:rPr>
              <a:t>Friday 5th December 2025</a:t>
            </a:r>
            <a:endParaRPr lang="en-GB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Return: </a:t>
            </a:r>
            <a:r>
              <a:rPr lang="en-GB" sz="2400">
                <a:solidFill>
                  <a:prstClr val="black"/>
                </a:solidFill>
                <a:latin typeface="Calibri" panose="020F0502020204030204"/>
              </a:rPr>
              <a:t>Friday 9th January 2026</a:t>
            </a:r>
            <a:endParaRPr lang="en-GB" sz="24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pic>
        <p:nvPicPr>
          <p:cNvPr id="26" name="Picture 25" descr="A cartoon bee holding a pencil&#10;&#10;AI-generated content may be incorrect.">
            <a:extLst>
              <a:ext uri="{FF2B5EF4-FFF2-40B4-BE49-F238E27FC236}">
                <a16:creationId xmlns:a16="http://schemas.microsoft.com/office/drawing/2014/main" id="{1131264E-FA8F-81F9-7E45-F83A906F35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3435" y="4856629"/>
            <a:ext cx="935131" cy="1027579"/>
          </a:xfrm>
          <a:prstGeom prst="rect">
            <a:avLst/>
          </a:prstGeom>
        </p:spPr>
      </p:pic>
      <p:pic>
        <p:nvPicPr>
          <p:cNvPr id="27" name="Graphic 26" descr="Earth globe: Americas with solid fill">
            <a:extLst>
              <a:ext uri="{FF2B5EF4-FFF2-40B4-BE49-F238E27FC236}">
                <a16:creationId xmlns:a16="http://schemas.microsoft.com/office/drawing/2014/main" id="{5CBDE37A-CF62-6782-3BC5-225E88280D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48682" y="5465109"/>
            <a:ext cx="914400" cy="914400"/>
          </a:xfrm>
          <a:prstGeom prst="rect">
            <a:avLst/>
          </a:prstGeom>
        </p:spPr>
      </p:pic>
      <p:pic>
        <p:nvPicPr>
          <p:cNvPr id="3" name="Picture 2" descr="A snowy landscape with trees and a large arch&#10;&#10;AI-generated content may be incorrect.">
            <a:extLst>
              <a:ext uri="{FF2B5EF4-FFF2-40B4-BE49-F238E27FC236}">
                <a16:creationId xmlns:a16="http://schemas.microsoft.com/office/drawing/2014/main" id="{1573A5AB-CA77-1574-3EEA-54A3F0E339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81240" y="4033520"/>
            <a:ext cx="2828560" cy="1889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1968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162CAACC643143A355FE141ED8EE47" ma:contentTypeVersion="16" ma:contentTypeDescription="Create a new document." ma:contentTypeScope="" ma:versionID="6ed59af1dd8ca68b2f196967b1e9abec">
  <xsd:schema xmlns:xsd="http://www.w3.org/2001/XMLSchema" xmlns:xs="http://www.w3.org/2001/XMLSchema" xmlns:p="http://schemas.microsoft.com/office/2006/metadata/properties" xmlns:ns3="0fb0555d-2e51-4ec2-a2a8-8c31bafb7404" xmlns:ns4="eafdc770-e4b1-4593-8ef6-47e0fb252752" targetNamespace="http://schemas.microsoft.com/office/2006/metadata/properties" ma:root="true" ma:fieldsID="4f64f7d5ef92cc560b8da54a83f30a41" ns3:_="" ns4:_="">
    <xsd:import namespace="0fb0555d-2e51-4ec2-a2a8-8c31bafb7404"/>
    <xsd:import namespace="eafdc770-e4b1-4593-8ef6-47e0fb2527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b0555d-2e51-4ec2-a2a8-8c31bafb74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fdc770-e4b1-4593-8ef6-47e0fb25275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fb0555d-2e51-4ec2-a2a8-8c31bafb7404" xsi:nil="true"/>
  </documentManagement>
</p:properties>
</file>

<file path=customXml/itemProps1.xml><?xml version="1.0" encoding="utf-8"?>
<ds:datastoreItem xmlns:ds="http://schemas.openxmlformats.org/officeDocument/2006/customXml" ds:itemID="{7E4D9543-6023-46C2-BA4F-60E2E12A06B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CF948BF-03A9-4747-8845-958011A8F639}">
  <ds:schemaRefs>
    <ds:schemaRef ds:uri="0fb0555d-2e51-4ec2-a2a8-8c31bafb7404"/>
    <ds:schemaRef ds:uri="eafdc770-e4b1-4593-8ef6-47e0fb25275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59E6069-4FC0-40BB-9AE6-FB95C8F97834}">
  <ds:schemaRefs>
    <ds:schemaRef ds:uri="0fb0555d-2e51-4ec2-a2a8-8c31bafb7404"/>
    <ds:schemaRef ds:uri="eafdc770-e4b1-4593-8ef6-47e0fb25275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Blades</dc:creator>
  <cp:revision>6</cp:revision>
  <dcterms:created xsi:type="dcterms:W3CDTF">2023-10-07T13:48:53Z</dcterms:created>
  <dcterms:modified xsi:type="dcterms:W3CDTF">2025-12-10T09:13:20Z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0x010100EA162CAACC643143A355FE141ED8EE47</vt:lpwstr>
  </property>
</Properties>
</file>